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63" r:id="rId6"/>
    <p:sldId id="264" r:id="rId7"/>
    <p:sldId id="266" r:id="rId8"/>
    <p:sldId id="270" r:id="rId9"/>
    <p:sldId id="271" r:id="rId10"/>
    <p:sldId id="273" r:id="rId11"/>
    <p:sldId id="276" r:id="rId12"/>
    <p:sldId id="277" r:id="rId13"/>
    <p:sldId id="274" r:id="rId14"/>
    <p:sldId id="278" r:id="rId15"/>
    <p:sldId id="280" r:id="rId16"/>
    <p:sldId id="272" r:id="rId17"/>
    <p:sldId id="282" r:id="rId18"/>
    <p:sldId id="287" r:id="rId19"/>
    <p:sldId id="267"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7/29/2025</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7/29/2025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7/29/2025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7/29/2025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7/29/2025</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7/29/2025</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559D-FE55-4490-ACA6-5090C93A6F3C}"/>
              </a:ext>
            </a:extLst>
          </p:cNvPr>
          <p:cNvSpPr>
            <a:spLocks noGrp="1"/>
          </p:cNvSpPr>
          <p:nvPr>
            <p:ph type="ctrTitle"/>
          </p:nvPr>
        </p:nvSpPr>
        <p:spPr/>
        <p:txBody>
          <a:bodyPr/>
          <a:lstStyle/>
          <a:p>
            <a:r>
              <a:rPr lang="en-US" dirty="0"/>
              <a:t>Heritage Fair Poster Boards</a:t>
            </a:r>
          </a:p>
        </p:txBody>
      </p:sp>
      <p:sp>
        <p:nvSpPr>
          <p:cNvPr id="3" name="Subtitle 2">
            <a:extLst>
              <a:ext uri="{FF2B5EF4-FFF2-40B4-BE49-F238E27FC236}">
                <a16:creationId xmlns:a16="http://schemas.microsoft.com/office/drawing/2014/main" id="{644854F7-B786-4070-9C67-774F950EBB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7886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806D-8AC0-4FD1-9FA5-78BAADAB3C1C}"/>
              </a:ext>
            </a:extLst>
          </p:cNvPr>
          <p:cNvSpPr>
            <a:spLocks noGrp="1"/>
          </p:cNvSpPr>
          <p:nvPr>
            <p:ph type="title"/>
          </p:nvPr>
        </p:nvSpPr>
        <p:spPr>
          <a:xfrm>
            <a:off x="6903720" y="804519"/>
            <a:ext cx="4151134" cy="1049235"/>
          </a:xfrm>
        </p:spPr>
        <p:txBody>
          <a:bodyPr/>
          <a:lstStyle/>
          <a:p>
            <a:r>
              <a:rPr lang="en-US" b="1" dirty="0"/>
              <a:t>Middle Panel</a:t>
            </a:r>
            <a:r>
              <a:rPr lang="en-US" dirty="0"/>
              <a:t> </a:t>
            </a:r>
          </a:p>
        </p:txBody>
      </p:sp>
      <p:sp>
        <p:nvSpPr>
          <p:cNvPr id="3" name="Content Placeholder 2">
            <a:extLst>
              <a:ext uri="{FF2B5EF4-FFF2-40B4-BE49-F238E27FC236}">
                <a16:creationId xmlns:a16="http://schemas.microsoft.com/office/drawing/2014/main" id="{E1E069CC-B5A1-4EFA-A6F5-DD8F7405408F}"/>
              </a:ext>
            </a:extLst>
          </p:cNvPr>
          <p:cNvSpPr>
            <a:spLocks noGrp="1"/>
          </p:cNvSpPr>
          <p:nvPr>
            <p:ph idx="1"/>
          </p:nvPr>
        </p:nvSpPr>
        <p:spPr>
          <a:xfrm>
            <a:off x="6263640" y="2015732"/>
            <a:ext cx="4791214" cy="3450613"/>
          </a:xfrm>
        </p:spPr>
        <p:txBody>
          <a:bodyPr/>
          <a:lstStyle/>
          <a:p>
            <a:pPr marL="0" indent="0">
              <a:buNone/>
            </a:pPr>
            <a:r>
              <a:rPr lang="en-US" dirty="0"/>
              <a:t>This should be the focal point of the display. The title should be placed at the top, followed by a summary of the topic and the key research question. If possible, include a main image or map that represents the subject, such as a visual of a sugar maple tree or a map of Canada’s major syrup-producing regions.</a:t>
            </a:r>
          </a:p>
        </p:txBody>
      </p:sp>
      <p:pic>
        <p:nvPicPr>
          <p:cNvPr id="4" name="Picture 2" descr="This may contain: the project plan is shown in black and white, with three sections labeled on each side">
            <a:extLst>
              <a:ext uri="{FF2B5EF4-FFF2-40B4-BE49-F238E27FC236}">
                <a16:creationId xmlns:a16="http://schemas.microsoft.com/office/drawing/2014/main" id="{ECD3D1A8-E49A-4FCA-9018-ACA089293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42" y="1646446"/>
            <a:ext cx="4593758" cy="381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74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806D-8AC0-4FD1-9FA5-78BAADAB3C1C}"/>
              </a:ext>
            </a:extLst>
          </p:cNvPr>
          <p:cNvSpPr>
            <a:spLocks noGrp="1"/>
          </p:cNvSpPr>
          <p:nvPr>
            <p:ph type="title"/>
          </p:nvPr>
        </p:nvSpPr>
        <p:spPr>
          <a:xfrm>
            <a:off x="6903720" y="804519"/>
            <a:ext cx="4151134" cy="1049235"/>
          </a:xfrm>
        </p:spPr>
        <p:txBody>
          <a:bodyPr/>
          <a:lstStyle/>
          <a:p>
            <a:r>
              <a:rPr lang="en-US" b="1" dirty="0"/>
              <a:t>Left Panel</a:t>
            </a:r>
            <a:endParaRPr lang="en-US" dirty="0"/>
          </a:p>
        </p:txBody>
      </p:sp>
      <p:sp>
        <p:nvSpPr>
          <p:cNvPr id="3" name="Content Placeholder 2">
            <a:extLst>
              <a:ext uri="{FF2B5EF4-FFF2-40B4-BE49-F238E27FC236}">
                <a16:creationId xmlns:a16="http://schemas.microsoft.com/office/drawing/2014/main" id="{E1E069CC-B5A1-4EFA-A6F5-DD8F7405408F}"/>
              </a:ext>
            </a:extLst>
          </p:cNvPr>
          <p:cNvSpPr>
            <a:spLocks noGrp="1"/>
          </p:cNvSpPr>
          <p:nvPr>
            <p:ph idx="1"/>
          </p:nvPr>
        </p:nvSpPr>
        <p:spPr>
          <a:xfrm>
            <a:off x="6263640" y="2015732"/>
            <a:ext cx="4791214" cy="3450613"/>
          </a:xfrm>
        </p:spPr>
        <p:txBody>
          <a:bodyPr/>
          <a:lstStyle/>
          <a:p>
            <a:pPr marL="0" indent="0">
              <a:buNone/>
            </a:pPr>
            <a:r>
              <a:rPr lang="en-US" dirty="0"/>
              <a:t>This panel should introduce the topic with background information, historical context, and any relevant foundational knowledge, such as Indigenous </a:t>
            </a:r>
          </a:p>
        </p:txBody>
      </p:sp>
      <p:pic>
        <p:nvPicPr>
          <p:cNvPr id="4" name="Picture 2" descr="This may contain: the project plan is shown in black and white, with three sections labeled on each side">
            <a:extLst>
              <a:ext uri="{FF2B5EF4-FFF2-40B4-BE49-F238E27FC236}">
                <a16:creationId xmlns:a16="http://schemas.microsoft.com/office/drawing/2014/main" id="{ECD3D1A8-E49A-4FCA-9018-ACA089293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42" y="1646446"/>
            <a:ext cx="4593758" cy="381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7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806D-8AC0-4FD1-9FA5-78BAADAB3C1C}"/>
              </a:ext>
            </a:extLst>
          </p:cNvPr>
          <p:cNvSpPr>
            <a:spLocks noGrp="1"/>
          </p:cNvSpPr>
          <p:nvPr>
            <p:ph type="title"/>
          </p:nvPr>
        </p:nvSpPr>
        <p:spPr>
          <a:xfrm>
            <a:off x="6903720" y="804519"/>
            <a:ext cx="4151134" cy="1049235"/>
          </a:xfrm>
        </p:spPr>
        <p:txBody>
          <a:bodyPr/>
          <a:lstStyle/>
          <a:p>
            <a:r>
              <a:rPr lang="en-US" b="1" dirty="0"/>
              <a:t>Right Panel</a:t>
            </a:r>
            <a:endParaRPr lang="en-US" dirty="0"/>
          </a:p>
        </p:txBody>
      </p:sp>
      <p:sp>
        <p:nvSpPr>
          <p:cNvPr id="3" name="Content Placeholder 2">
            <a:extLst>
              <a:ext uri="{FF2B5EF4-FFF2-40B4-BE49-F238E27FC236}">
                <a16:creationId xmlns:a16="http://schemas.microsoft.com/office/drawing/2014/main" id="{E1E069CC-B5A1-4EFA-A6F5-DD8F7405408F}"/>
              </a:ext>
            </a:extLst>
          </p:cNvPr>
          <p:cNvSpPr>
            <a:spLocks noGrp="1"/>
          </p:cNvSpPr>
          <p:nvPr>
            <p:ph idx="1"/>
          </p:nvPr>
        </p:nvSpPr>
        <p:spPr>
          <a:xfrm>
            <a:off x="6263640" y="2015732"/>
            <a:ext cx="4791214" cy="3450613"/>
          </a:xfrm>
        </p:spPr>
        <p:txBody>
          <a:bodyPr/>
          <a:lstStyle/>
          <a:p>
            <a:pPr marL="0" indent="0">
              <a:buNone/>
            </a:pPr>
            <a:r>
              <a:rPr lang="en-US" dirty="0"/>
              <a:t>This should focus on the impact of maple syrup production, key discoveries, and personal reflections. It may also include how the topic connects to modern Canada, such as the economic importance of the maple syrup industry today.</a:t>
            </a:r>
          </a:p>
        </p:txBody>
      </p:sp>
      <p:pic>
        <p:nvPicPr>
          <p:cNvPr id="4" name="Picture 2" descr="This may contain: the project plan is shown in black and white, with three sections labeled on each side">
            <a:extLst>
              <a:ext uri="{FF2B5EF4-FFF2-40B4-BE49-F238E27FC236}">
                <a16:creationId xmlns:a16="http://schemas.microsoft.com/office/drawing/2014/main" id="{ECD3D1A8-E49A-4FCA-9018-ACA089293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42" y="1646446"/>
            <a:ext cx="4593758" cy="381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07468-A7E9-4370-A60E-B8344E5200F2}"/>
              </a:ext>
            </a:extLst>
          </p:cNvPr>
          <p:cNvPicPr>
            <a:picLocks noChangeAspect="1"/>
          </p:cNvPicPr>
          <p:nvPr/>
        </p:nvPicPr>
        <p:blipFill>
          <a:blip r:embed="rId2"/>
          <a:stretch>
            <a:fillRect/>
          </a:stretch>
        </p:blipFill>
        <p:spPr>
          <a:xfrm>
            <a:off x="245184" y="0"/>
            <a:ext cx="5163671" cy="6858000"/>
          </a:xfrm>
          <a:prstGeom prst="rect">
            <a:avLst/>
          </a:prstGeom>
        </p:spPr>
      </p:pic>
      <p:pic>
        <p:nvPicPr>
          <p:cNvPr id="7" name="Picture 6">
            <a:extLst>
              <a:ext uri="{FF2B5EF4-FFF2-40B4-BE49-F238E27FC236}">
                <a16:creationId xmlns:a16="http://schemas.microsoft.com/office/drawing/2014/main" id="{F9289286-C1CC-4558-A72B-495C1315291A}"/>
              </a:ext>
            </a:extLst>
          </p:cNvPr>
          <p:cNvPicPr>
            <a:picLocks noChangeAspect="1"/>
          </p:cNvPicPr>
          <p:nvPr/>
        </p:nvPicPr>
        <p:blipFill>
          <a:blip r:embed="rId3"/>
          <a:stretch>
            <a:fillRect/>
          </a:stretch>
        </p:blipFill>
        <p:spPr>
          <a:xfrm>
            <a:off x="6665137" y="0"/>
            <a:ext cx="5163671" cy="6858000"/>
          </a:xfrm>
          <a:prstGeom prst="rect">
            <a:avLst/>
          </a:prstGeom>
        </p:spPr>
      </p:pic>
    </p:spTree>
    <p:extLst>
      <p:ext uri="{BB962C8B-B14F-4D97-AF65-F5344CB8AC3E}">
        <p14:creationId xmlns:p14="http://schemas.microsoft.com/office/powerpoint/2010/main" val="303099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92C8E0-7C73-48F3-96AE-CFE7DE53BDAD}"/>
              </a:ext>
            </a:extLst>
          </p:cNvPr>
          <p:cNvPicPr>
            <a:picLocks noChangeAspect="1"/>
          </p:cNvPicPr>
          <p:nvPr/>
        </p:nvPicPr>
        <p:blipFill>
          <a:blip r:embed="rId2"/>
          <a:stretch>
            <a:fillRect/>
          </a:stretch>
        </p:blipFill>
        <p:spPr>
          <a:xfrm>
            <a:off x="486759" y="0"/>
            <a:ext cx="5163671" cy="6858000"/>
          </a:xfrm>
          <a:prstGeom prst="rect">
            <a:avLst/>
          </a:prstGeom>
        </p:spPr>
      </p:pic>
      <p:pic>
        <p:nvPicPr>
          <p:cNvPr id="5" name="Picture 4">
            <a:extLst>
              <a:ext uri="{FF2B5EF4-FFF2-40B4-BE49-F238E27FC236}">
                <a16:creationId xmlns:a16="http://schemas.microsoft.com/office/drawing/2014/main" id="{4C30CAF9-B478-495E-A8BD-C43919A7A3CF}"/>
              </a:ext>
            </a:extLst>
          </p:cNvPr>
          <p:cNvPicPr>
            <a:picLocks noChangeAspect="1"/>
          </p:cNvPicPr>
          <p:nvPr/>
        </p:nvPicPr>
        <p:blipFill>
          <a:blip r:embed="rId3"/>
          <a:stretch>
            <a:fillRect/>
          </a:stretch>
        </p:blipFill>
        <p:spPr>
          <a:xfrm>
            <a:off x="6496993" y="0"/>
            <a:ext cx="5163671" cy="6858000"/>
          </a:xfrm>
          <a:prstGeom prst="rect">
            <a:avLst/>
          </a:prstGeom>
        </p:spPr>
      </p:pic>
    </p:spTree>
    <p:extLst>
      <p:ext uri="{BB962C8B-B14F-4D97-AF65-F5344CB8AC3E}">
        <p14:creationId xmlns:p14="http://schemas.microsoft.com/office/powerpoint/2010/main" val="79578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870AA7-24A2-42AA-9B9F-24513B798FEB}"/>
              </a:ext>
            </a:extLst>
          </p:cNvPr>
          <p:cNvPicPr>
            <a:picLocks noChangeAspect="1"/>
          </p:cNvPicPr>
          <p:nvPr/>
        </p:nvPicPr>
        <p:blipFill>
          <a:blip r:embed="rId2"/>
          <a:stretch>
            <a:fillRect/>
          </a:stretch>
        </p:blipFill>
        <p:spPr>
          <a:xfrm>
            <a:off x="400261" y="0"/>
            <a:ext cx="5163671" cy="6858000"/>
          </a:xfrm>
          <a:prstGeom prst="rect">
            <a:avLst/>
          </a:prstGeom>
        </p:spPr>
      </p:pic>
      <p:pic>
        <p:nvPicPr>
          <p:cNvPr id="4" name="Picture 3">
            <a:extLst>
              <a:ext uri="{FF2B5EF4-FFF2-40B4-BE49-F238E27FC236}">
                <a16:creationId xmlns:a16="http://schemas.microsoft.com/office/drawing/2014/main" id="{3A1C878D-4921-4050-953E-6D2C179E69BE}"/>
              </a:ext>
            </a:extLst>
          </p:cNvPr>
          <p:cNvPicPr>
            <a:picLocks noChangeAspect="1"/>
          </p:cNvPicPr>
          <p:nvPr/>
        </p:nvPicPr>
        <p:blipFill rotWithShape="1">
          <a:blip r:embed="rId3"/>
          <a:srcRect l="22467" r="45946" b="35052"/>
          <a:stretch/>
        </p:blipFill>
        <p:spPr>
          <a:xfrm rot="5400000">
            <a:off x="5482412" y="256250"/>
            <a:ext cx="6858001" cy="6345503"/>
          </a:xfrm>
          <a:prstGeom prst="rect">
            <a:avLst/>
          </a:prstGeom>
        </p:spPr>
      </p:pic>
    </p:spTree>
    <p:extLst>
      <p:ext uri="{BB962C8B-B14F-4D97-AF65-F5344CB8AC3E}">
        <p14:creationId xmlns:p14="http://schemas.microsoft.com/office/powerpoint/2010/main" val="35035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9DF2-329D-42B5-9E0A-FA256E5011D5}"/>
              </a:ext>
            </a:extLst>
          </p:cNvPr>
          <p:cNvSpPr>
            <a:spLocks noGrp="1"/>
          </p:cNvSpPr>
          <p:nvPr>
            <p:ph type="title"/>
          </p:nvPr>
        </p:nvSpPr>
        <p:spPr/>
        <p:txBody>
          <a:bodyPr/>
          <a:lstStyle/>
          <a:p>
            <a:r>
              <a:rPr lang="en-US" b="1" dirty="0"/>
              <a:t>Making the Display Visually Engaging</a:t>
            </a:r>
            <a:endParaRPr lang="en-US" dirty="0"/>
          </a:p>
        </p:txBody>
      </p:sp>
      <p:sp>
        <p:nvSpPr>
          <p:cNvPr id="3" name="Content Placeholder 2">
            <a:extLst>
              <a:ext uri="{FF2B5EF4-FFF2-40B4-BE49-F238E27FC236}">
                <a16:creationId xmlns:a16="http://schemas.microsoft.com/office/drawing/2014/main" id="{EFBBFFFF-FAF4-499D-9437-3040A6615BA9}"/>
              </a:ext>
            </a:extLst>
          </p:cNvPr>
          <p:cNvSpPr>
            <a:spLocks noGrp="1"/>
          </p:cNvSpPr>
          <p:nvPr>
            <p:ph idx="1"/>
          </p:nvPr>
        </p:nvSpPr>
        <p:spPr>
          <a:xfrm>
            <a:off x="1051560" y="2015732"/>
            <a:ext cx="10584180" cy="4037749"/>
          </a:xfrm>
        </p:spPr>
        <p:txBody>
          <a:bodyPr>
            <a:normAutofit fontScale="85000" lnSpcReduction="20000"/>
          </a:bodyPr>
          <a:lstStyle/>
          <a:p>
            <a:pPr marL="0" indent="0">
              <a:buNone/>
            </a:pPr>
            <a:r>
              <a:rPr lang="en-US" sz="2600" dirty="0"/>
              <a:t>A great display board combines text, visuals, and creativity. Visual elements make a display more engaging and help communicate information clearly. </a:t>
            </a:r>
          </a:p>
          <a:p>
            <a:pPr marL="0" indent="0">
              <a:buNone/>
            </a:pPr>
            <a:endParaRPr lang="en-US" sz="2600" dirty="0"/>
          </a:p>
          <a:p>
            <a:pPr lvl="0"/>
            <a:r>
              <a:rPr lang="en-US" sz="2600" b="1" dirty="0"/>
              <a:t>Readable fonts and colors:</a:t>
            </a:r>
            <a:r>
              <a:rPr lang="en-US" sz="2600" dirty="0"/>
              <a:t> A high-contrast color scheme (such as dark text on a light background) ensures readability. Avoid using overly decorative fonts that may be difficult to read.</a:t>
            </a:r>
          </a:p>
          <a:p>
            <a:r>
              <a:rPr lang="en-US" sz="2600" dirty="0"/>
              <a:t> </a:t>
            </a:r>
          </a:p>
          <a:p>
            <a:pPr lvl="0"/>
            <a:r>
              <a:rPr lang="en-US" sz="2600" b="1" dirty="0"/>
              <a:t>Effective use of images:</a:t>
            </a:r>
            <a:r>
              <a:rPr lang="en-US" sz="2600" dirty="0"/>
              <a:t> Photos, illustrations, maps, and diagrams bring a project to life. Each image should have a caption explaining its significance, such as "A traditional wooden </a:t>
            </a:r>
            <a:r>
              <a:rPr lang="en-US" sz="2600" dirty="0" err="1"/>
              <a:t>spile</a:t>
            </a:r>
            <a:r>
              <a:rPr lang="en-US" sz="2600" dirty="0"/>
              <a:t> used to tap maple trees."</a:t>
            </a:r>
          </a:p>
          <a:p>
            <a:pPr marL="0" indent="0">
              <a:buNone/>
            </a:pPr>
            <a:endParaRPr lang="en-US" dirty="0"/>
          </a:p>
        </p:txBody>
      </p:sp>
    </p:spTree>
    <p:extLst>
      <p:ext uri="{BB962C8B-B14F-4D97-AF65-F5344CB8AC3E}">
        <p14:creationId xmlns:p14="http://schemas.microsoft.com/office/powerpoint/2010/main" val="104415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9DF2-329D-42B5-9E0A-FA256E5011D5}"/>
              </a:ext>
            </a:extLst>
          </p:cNvPr>
          <p:cNvSpPr>
            <a:spLocks noGrp="1"/>
          </p:cNvSpPr>
          <p:nvPr>
            <p:ph type="title"/>
          </p:nvPr>
        </p:nvSpPr>
        <p:spPr>
          <a:xfrm>
            <a:off x="1534696" y="804520"/>
            <a:ext cx="9520158" cy="876000"/>
          </a:xfrm>
        </p:spPr>
        <p:txBody>
          <a:bodyPr/>
          <a:lstStyle/>
          <a:p>
            <a:r>
              <a:rPr lang="en-US" b="1" dirty="0"/>
              <a:t>Making the Display Visually Engaging</a:t>
            </a:r>
            <a:endParaRPr lang="en-US" dirty="0"/>
          </a:p>
        </p:txBody>
      </p:sp>
      <p:sp>
        <p:nvSpPr>
          <p:cNvPr id="3" name="Content Placeholder 2">
            <a:extLst>
              <a:ext uri="{FF2B5EF4-FFF2-40B4-BE49-F238E27FC236}">
                <a16:creationId xmlns:a16="http://schemas.microsoft.com/office/drawing/2014/main" id="{EFBBFFFF-FAF4-499D-9437-3040A6615BA9}"/>
              </a:ext>
            </a:extLst>
          </p:cNvPr>
          <p:cNvSpPr>
            <a:spLocks noGrp="1"/>
          </p:cNvSpPr>
          <p:nvPr>
            <p:ph idx="1"/>
          </p:nvPr>
        </p:nvSpPr>
        <p:spPr>
          <a:xfrm>
            <a:off x="822960" y="2015732"/>
            <a:ext cx="10652760" cy="4037749"/>
          </a:xfrm>
        </p:spPr>
        <p:txBody>
          <a:bodyPr>
            <a:normAutofit fontScale="40000" lnSpcReduction="20000"/>
          </a:bodyPr>
          <a:lstStyle/>
          <a:p>
            <a:pPr lvl="0"/>
            <a:r>
              <a:rPr lang="en-US" sz="5100" b="1" dirty="0"/>
              <a:t>Headings and Subheadings</a:t>
            </a:r>
            <a:r>
              <a:rPr lang="en-US" sz="5100" dirty="0"/>
              <a:t> – Large, bold titles and clear section labels will make the information easy to read. It is sometimes tempting to you fancy fonts, but it is more important that the audience can read them.</a:t>
            </a:r>
          </a:p>
          <a:p>
            <a:pPr lvl="0"/>
            <a:endParaRPr lang="en-US" sz="5100" dirty="0"/>
          </a:p>
          <a:p>
            <a:pPr lvl="0"/>
            <a:r>
              <a:rPr lang="en-US" sz="5100" b="1" dirty="0"/>
              <a:t>Neatness and clarity:</a:t>
            </a:r>
            <a:r>
              <a:rPr lang="en-US" sz="5100" dirty="0"/>
              <a:t> Remind students to space out their sections evenly, use bullet points where appropriate, and align text and images neatly to maintain a professional appearance.</a:t>
            </a:r>
          </a:p>
          <a:p>
            <a:pPr lvl="0"/>
            <a:endParaRPr lang="en-US" sz="5100" dirty="0"/>
          </a:p>
          <a:p>
            <a:pPr lvl="0"/>
            <a:r>
              <a:rPr lang="en-US" sz="5100" b="1" dirty="0"/>
              <a:t>Colour and Design</a:t>
            </a:r>
            <a:r>
              <a:rPr lang="en-US" sz="5100" dirty="0"/>
              <a:t> – Choosing a theme that reflects the topic can make the display visually appealing. However, it is important to maintain readability by using contrasting colors and avoiding clutter.</a:t>
            </a:r>
          </a:p>
          <a:p>
            <a:pPr marL="0" indent="0">
              <a:buNone/>
            </a:pPr>
            <a:endParaRPr lang="en-US" dirty="0"/>
          </a:p>
        </p:txBody>
      </p:sp>
    </p:spTree>
    <p:extLst>
      <p:ext uri="{BB962C8B-B14F-4D97-AF65-F5344CB8AC3E}">
        <p14:creationId xmlns:p14="http://schemas.microsoft.com/office/powerpoint/2010/main" val="283294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6326-B7D5-45BA-8DD2-8A791BA62B91}"/>
              </a:ext>
            </a:extLst>
          </p:cNvPr>
          <p:cNvSpPr>
            <a:spLocks noGrp="1"/>
          </p:cNvSpPr>
          <p:nvPr>
            <p:ph type="title"/>
          </p:nvPr>
        </p:nvSpPr>
        <p:spPr>
          <a:xfrm>
            <a:off x="1534696" y="804519"/>
            <a:ext cx="9520158" cy="704241"/>
          </a:xfrm>
        </p:spPr>
        <p:txBody>
          <a:bodyPr/>
          <a:lstStyle/>
          <a:p>
            <a:r>
              <a:rPr lang="en-US" b="1" i="1" dirty="0"/>
              <a:t>Heritage Fair Display Board Rubric</a:t>
            </a:r>
            <a:endParaRPr lang="en-US" dirty="0"/>
          </a:p>
        </p:txBody>
      </p:sp>
      <p:pic>
        <p:nvPicPr>
          <p:cNvPr id="5" name="Picture 4">
            <a:extLst>
              <a:ext uri="{FF2B5EF4-FFF2-40B4-BE49-F238E27FC236}">
                <a16:creationId xmlns:a16="http://schemas.microsoft.com/office/drawing/2014/main" id="{ACCD3F83-B689-43A3-9ECA-8396CC7FFDDB}"/>
              </a:ext>
            </a:extLst>
          </p:cNvPr>
          <p:cNvPicPr>
            <a:picLocks noChangeAspect="1"/>
          </p:cNvPicPr>
          <p:nvPr/>
        </p:nvPicPr>
        <p:blipFill>
          <a:blip r:embed="rId2"/>
          <a:stretch>
            <a:fillRect/>
          </a:stretch>
        </p:blipFill>
        <p:spPr>
          <a:xfrm>
            <a:off x="2429474" y="1766655"/>
            <a:ext cx="7333052" cy="4286826"/>
          </a:xfrm>
          <a:prstGeom prst="rect">
            <a:avLst/>
          </a:prstGeom>
        </p:spPr>
      </p:pic>
    </p:spTree>
    <p:extLst>
      <p:ext uri="{BB962C8B-B14F-4D97-AF65-F5344CB8AC3E}">
        <p14:creationId xmlns:p14="http://schemas.microsoft.com/office/powerpoint/2010/main" val="262675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ED4CF-7B28-421F-8805-4A9F2474409B}"/>
              </a:ext>
            </a:extLst>
          </p:cNvPr>
          <p:cNvPicPr>
            <a:picLocks noChangeAspect="1"/>
          </p:cNvPicPr>
          <p:nvPr/>
        </p:nvPicPr>
        <p:blipFill>
          <a:blip r:embed="rId2"/>
          <a:stretch>
            <a:fillRect/>
          </a:stretch>
        </p:blipFill>
        <p:spPr>
          <a:xfrm>
            <a:off x="6492144" y="0"/>
            <a:ext cx="5163671" cy="6858000"/>
          </a:xfrm>
          <a:prstGeom prst="rect">
            <a:avLst/>
          </a:prstGeom>
        </p:spPr>
      </p:pic>
      <p:pic>
        <p:nvPicPr>
          <p:cNvPr id="4" name="Picture 3">
            <a:extLst>
              <a:ext uri="{FF2B5EF4-FFF2-40B4-BE49-F238E27FC236}">
                <a16:creationId xmlns:a16="http://schemas.microsoft.com/office/drawing/2014/main" id="{33A3C462-B74D-4432-B959-F1C70C8076CD}"/>
              </a:ext>
            </a:extLst>
          </p:cNvPr>
          <p:cNvPicPr>
            <a:picLocks noChangeAspect="1"/>
          </p:cNvPicPr>
          <p:nvPr/>
        </p:nvPicPr>
        <p:blipFill>
          <a:blip r:embed="rId3"/>
          <a:stretch>
            <a:fillRect/>
          </a:stretch>
        </p:blipFill>
        <p:spPr>
          <a:xfrm>
            <a:off x="647399" y="0"/>
            <a:ext cx="5163671" cy="6858000"/>
          </a:xfrm>
          <a:prstGeom prst="rect">
            <a:avLst/>
          </a:prstGeom>
        </p:spPr>
      </p:pic>
    </p:spTree>
    <p:extLst>
      <p:ext uri="{BB962C8B-B14F-4D97-AF65-F5344CB8AC3E}">
        <p14:creationId xmlns:p14="http://schemas.microsoft.com/office/powerpoint/2010/main" val="416108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may contain: the project plan is shown in black and white, with three sections labeled on each side">
            <a:extLst>
              <a:ext uri="{FF2B5EF4-FFF2-40B4-BE49-F238E27FC236}">
                <a16:creationId xmlns:a16="http://schemas.microsoft.com/office/drawing/2014/main" id="{8CCF61E1-EBC7-4747-9460-044CC4FD1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210" y="168351"/>
            <a:ext cx="7006281" cy="582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22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A9FDC6-BD24-4F20-A89E-817E374E1E54}"/>
              </a:ext>
            </a:extLst>
          </p:cNvPr>
          <p:cNvPicPr>
            <a:picLocks noChangeAspect="1"/>
          </p:cNvPicPr>
          <p:nvPr/>
        </p:nvPicPr>
        <p:blipFill>
          <a:blip r:embed="rId2"/>
          <a:stretch>
            <a:fillRect/>
          </a:stretch>
        </p:blipFill>
        <p:spPr>
          <a:xfrm>
            <a:off x="3514164" y="0"/>
            <a:ext cx="5163671" cy="6858000"/>
          </a:xfrm>
          <a:prstGeom prst="rect">
            <a:avLst/>
          </a:prstGeom>
        </p:spPr>
      </p:pic>
    </p:spTree>
    <p:extLst>
      <p:ext uri="{BB962C8B-B14F-4D97-AF65-F5344CB8AC3E}">
        <p14:creationId xmlns:p14="http://schemas.microsoft.com/office/powerpoint/2010/main" val="359475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C78463-A7A2-4731-BE13-7307154BA820}"/>
              </a:ext>
            </a:extLst>
          </p:cNvPr>
          <p:cNvPicPr>
            <a:picLocks noChangeAspect="1"/>
          </p:cNvPicPr>
          <p:nvPr/>
        </p:nvPicPr>
        <p:blipFill>
          <a:blip r:embed="rId2"/>
          <a:stretch>
            <a:fillRect/>
          </a:stretch>
        </p:blipFill>
        <p:spPr>
          <a:xfrm>
            <a:off x="1541859" y="0"/>
            <a:ext cx="9108281" cy="6858000"/>
          </a:xfrm>
          <a:prstGeom prst="rect">
            <a:avLst/>
          </a:prstGeom>
        </p:spPr>
      </p:pic>
    </p:spTree>
    <p:extLst>
      <p:ext uri="{BB962C8B-B14F-4D97-AF65-F5344CB8AC3E}">
        <p14:creationId xmlns:p14="http://schemas.microsoft.com/office/powerpoint/2010/main" val="125228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76BD-33F6-48A8-BD43-C11250558717}"/>
              </a:ext>
            </a:extLst>
          </p:cNvPr>
          <p:cNvSpPr>
            <a:spLocks noGrp="1"/>
          </p:cNvSpPr>
          <p:nvPr>
            <p:ph type="title"/>
          </p:nvPr>
        </p:nvSpPr>
        <p:spPr/>
        <p:txBody>
          <a:bodyPr/>
          <a:lstStyle/>
          <a:p>
            <a:r>
              <a:rPr lang="en-US" b="1" dirty="0"/>
              <a:t>The Display Board</a:t>
            </a:r>
            <a:endParaRPr lang="en-US" dirty="0"/>
          </a:p>
        </p:txBody>
      </p:sp>
      <p:sp>
        <p:nvSpPr>
          <p:cNvPr id="3" name="Content Placeholder 2">
            <a:extLst>
              <a:ext uri="{FF2B5EF4-FFF2-40B4-BE49-F238E27FC236}">
                <a16:creationId xmlns:a16="http://schemas.microsoft.com/office/drawing/2014/main" id="{9868B7CC-BB20-4D2A-8C39-20BC4E5583F0}"/>
              </a:ext>
            </a:extLst>
          </p:cNvPr>
          <p:cNvSpPr>
            <a:spLocks noGrp="1"/>
          </p:cNvSpPr>
          <p:nvPr>
            <p:ph idx="1"/>
          </p:nvPr>
        </p:nvSpPr>
        <p:spPr>
          <a:xfrm>
            <a:off x="868680" y="2015732"/>
            <a:ext cx="10767060" cy="3836428"/>
          </a:xfrm>
        </p:spPr>
        <p:txBody>
          <a:bodyPr>
            <a:normAutofit fontScale="92500"/>
          </a:bodyPr>
          <a:lstStyle/>
          <a:p>
            <a:pPr marL="0" indent="0">
              <a:buNone/>
            </a:pPr>
            <a:r>
              <a:rPr lang="en-US" sz="2400" dirty="0"/>
              <a:t>Creating an effective display board takes planning. A Heritage Fair display board is similar to those used in science fairs. It consists of three panels - one central panel and two side panels - that help organize information in a logical way. </a:t>
            </a:r>
          </a:p>
          <a:p>
            <a:pPr marL="0" indent="0">
              <a:buNone/>
            </a:pPr>
            <a:endParaRPr lang="en-US" sz="2400" dirty="0"/>
          </a:p>
          <a:p>
            <a:pPr marL="0" indent="0">
              <a:buNone/>
            </a:pPr>
            <a:r>
              <a:rPr lang="en-US" sz="2400" dirty="0"/>
              <a:t>The purpose of the display is not to host all of the information from the research paper, but the important and interesting facts that the presenter wishes to share. These will also serve as cues during the presentation for talk points with the audience.</a:t>
            </a:r>
          </a:p>
          <a:p>
            <a:pPr marL="0" indent="0">
              <a:buNone/>
            </a:pPr>
            <a:endParaRPr lang="en-US" dirty="0"/>
          </a:p>
        </p:txBody>
      </p:sp>
    </p:spTree>
    <p:extLst>
      <p:ext uri="{BB962C8B-B14F-4D97-AF65-F5344CB8AC3E}">
        <p14:creationId xmlns:p14="http://schemas.microsoft.com/office/powerpoint/2010/main" val="406905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18ECB-C796-41C7-961E-028A55FB47DC}"/>
              </a:ext>
            </a:extLst>
          </p:cNvPr>
          <p:cNvPicPr>
            <a:picLocks noChangeAspect="1"/>
          </p:cNvPicPr>
          <p:nvPr/>
        </p:nvPicPr>
        <p:blipFill>
          <a:blip r:embed="rId2"/>
          <a:stretch>
            <a:fillRect/>
          </a:stretch>
        </p:blipFill>
        <p:spPr>
          <a:xfrm>
            <a:off x="1541859" y="0"/>
            <a:ext cx="9108281" cy="6858000"/>
          </a:xfrm>
          <a:prstGeom prst="rect">
            <a:avLst/>
          </a:prstGeom>
        </p:spPr>
      </p:pic>
    </p:spTree>
    <p:extLst>
      <p:ext uri="{BB962C8B-B14F-4D97-AF65-F5344CB8AC3E}">
        <p14:creationId xmlns:p14="http://schemas.microsoft.com/office/powerpoint/2010/main" val="270727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087E4E-451C-4C96-9577-8F700B9EA450}"/>
              </a:ext>
            </a:extLst>
          </p:cNvPr>
          <p:cNvPicPr>
            <a:picLocks noChangeAspect="1"/>
          </p:cNvPicPr>
          <p:nvPr/>
        </p:nvPicPr>
        <p:blipFill rotWithShape="1">
          <a:blip r:embed="rId2"/>
          <a:srcRect l="2737" t="5969" r="16588"/>
          <a:stretch/>
        </p:blipFill>
        <p:spPr>
          <a:xfrm>
            <a:off x="308919" y="197708"/>
            <a:ext cx="11214193" cy="5881816"/>
          </a:xfrm>
          <a:prstGeom prst="rect">
            <a:avLst/>
          </a:prstGeom>
        </p:spPr>
      </p:pic>
    </p:spTree>
    <p:extLst>
      <p:ext uri="{BB962C8B-B14F-4D97-AF65-F5344CB8AC3E}">
        <p14:creationId xmlns:p14="http://schemas.microsoft.com/office/powerpoint/2010/main" val="117379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12BEA7-770C-4532-912A-F0BD2FB17CF9}"/>
              </a:ext>
            </a:extLst>
          </p:cNvPr>
          <p:cNvPicPr>
            <a:picLocks noChangeAspect="1"/>
          </p:cNvPicPr>
          <p:nvPr/>
        </p:nvPicPr>
        <p:blipFill rotWithShape="1">
          <a:blip r:embed="rId2"/>
          <a:srcRect l="13868" b="13153"/>
          <a:stretch/>
        </p:blipFill>
        <p:spPr>
          <a:xfrm>
            <a:off x="1705232" y="0"/>
            <a:ext cx="8944908" cy="6790877"/>
          </a:xfrm>
          <a:prstGeom prst="rect">
            <a:avLst/>
          </a:prstGeom>
        </p:spPr>
      </p:pic>
    </p:spTree>
    <p:extLst>
      <p:ext uri="{BB962C8B-B14F-4D97-AF65-F5344CB8AC3E}">
        <p14:creationId xmlns:p14="http://schemas.microsoft.com/office/powerpoint/2010/main" val="368355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3C17-B56C-42A2-8DE0-1008936E5A9D}"/>
              </a:ext>
            </a:extLst>
          </p:cNvPr>
          <p:cNvSpPr>
            <a:spLocks noGrp="1"/>
          </p:cNvSpPr>
          <p:nvPr>
            <p:ph type="title"/>
          </p:nvPr>
        </p:nvSpPr>
        <p:spPr/>
        <p:txBody>
          <a:bodyPr/>
          <a:lstStyle/>
          <a:p>
            <a:r>
              <a:rPr lang="en-US" b="1" dirty="0"/>
              <a:t>Choosing a Strong Title</a:t>
            </a:r>
            <a:endParaRPr lang="en-US" dirty="0"/>
          </a:p>
        </p:txBody>
      </p:sp>
      <p:sp>
        <p:nvSpPr>
          <p:cNvPr id="3" name="Content Placeholder 2">
            <a:extLst>
              <a:ext uri="{FF2B5EF4-FFF2-40B4-BE49-F238E27FC236}">
                <a16:creationId xmlns:a16="http://schemas.microsoft.com/office/drawing/2014/main" id="{C3DF479D-43E9-4FF5-8D16-BF16FAF881C1}"/>
              </a:ext>
            </a:extLst>
          </p:cNvPr>
          <p:cNvSpPr>
            <a:spLocks noGrp="1"/>
          </p:cNvSpPr>
          <p:nvPr>
            <p:ph idx="1"/>
          </p:nvPr>
        </p:nvSpPr>
        <p:spPr/>
        <p:txBody>
          <a:bodyPr/>
          <a:lstStyle/>
          <a:p>
            <a:pPr marL="0" indent="0">
              <a:buNone/>
            </a:pPr>
            <a:r>
              <a:rPr lang="en-US" dirty="0"/>
              <a:t>A clear and bold title is essential. Have students consider what their title communicates to an audience. A basic title such as "The History of Maple Syrup" may not be as engaging as "How Maple Syrup Became Canada’s Sweetest Tradition." Encourage students to think creatively and consider adding a question or descriptive phrase to make their title stand out.</a:t>
            </a:r>
          </a:p>
        </p:txBody>
      </p:sp>
    </p:spTree>
    <p:extLst>
      <p:ext uri="{BB962C8B-B14F-4D97-AF65-F5344CB8AC3E}">
        <p14:creationId xmlns:p14="http://schemas.microsoft.com/office/powerpoint/2010/main" val="43091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D518-D87D-4E43-AD29-C23E6F7543D7}"/>
              </a:ext>
            </a:extLst>
          </p:cNvPr>
          <p:cNvSpPr>
            <a:spLocks noGrp="1"/>
          </p:cNvSpPr>
          <p:nvPr>
            <p:ph type="title"/>
          </p:nvPr>
        </p:nvSpPr>
        <p:spPr/>
        <p:txBody>
          <a:bodyPr/>
          <a:lstStyle/>
          <a:p>
            <a:r>
              <a:rPr lang="en-US" b="1" dirty="0"/>
              <a:t>Organizing the Layout</a:t>
            </a:r>
            <a:endParaRPr lang="en-US" dirty="0"/>
          </a:p>
        </p:txBody>
      </p:sp>
      <p:sp>
        <p:nvSpPr>
          <p:cNvPr id="3" name="Content Placeholder 2">
            <a:extLst>
              <a:ext uri="{FF2B5EF4-FFF2-40B4-BE49-F238E27FC236}">
                <a16:creationId xmlns:a16="http://schemas.microsoft.com/office/drawing/2014/main" id="{DE91C7A3-9555-4349-A5A1-583F286410D9}"/>
              </a:ext>
            </a:extLst>
          </p:cNvPr>
          <p:cNvSpPr>
            <a:spLocks noGrp="1"/>
          </p:cNvSpPr>
          <p:nvPr>
            <p:ph idx="1"/>
          </p:nvPr>
        </p:nvSpPr>
        <p:spPr>
          <a:xfrm>
            <a:off x="1534696" y="2015732"/>
            <a:ext cx="4561304" cy="3450613"/>
          </a:xfrm>
        </p:spPr>
        <p:txBody>
          <a:bodyPr/>
          <a:lstStyle/>
          <a:p>
            <a:pPr marL="0" indent="0">
              <a:buNone/>
            </a:pPr>
            <a:r>
              <a:rPr lang="en-US" dirty="0"/>
              <a:t>Just like a book or a story, a display board should be structured in a way that makes it easy for viewers to follow. A tri-fold board typically consists of three panels, and a well-organized layout helps the audience absorb information more easily. </a:t>
            </a:r>
          </a:p>
        </p:txBody>
      </p:sp>
      <p:pic>
        <p:nvPicPr>
          <p:cNvPr id="4" name="Picture 2" descr="This may contain: the project plan is shown in black and white, with three sections labeled on each side">
            <a:extLst>
              <a:ext uri="{FF2B5EF4-FFF2-40B4-BE49-F238E27FC236}">
                <a16:creationId xmlns:a16="http://schemas.microsoft.com/office/drawing/2014/main" id="{5603423D-AEE5-494D-A71E-C6D6D1AE3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322" y="804519"/>
            <a:ext cx="5660597" cy="470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97271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TM10001114[[fn=Gallery]]</Template>
  <TotalTime>4238</TotalTime>
  <Words>576</Words>
  <Application>Microsoft Office PowerPoint</Application>
  <PresentationFormat>Widescreen</PresentationFormat>
  <Paragraphs>28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Palatino Linotype</vt:lpstr>
      <vt:lpstr>Gallery</vt:lpstr>
      <vt:lpstr>Heritage Fair Poster Boards</vt:lpstr>
      <vt:lpstr>PowerPoint Presentation</vt:lpstr>
      <vt:lpstr>PowerPoint Presentation</vt:lpstr>
      <vt:lpstr>The Display Board</vt:lpstr>
      <vt:lpstr>PowerPoint Presentation</vt:lpstr>
      <vt:lpstr>PowerPoint Presentation</vt:lpstr>
      <vt:lpstr>PowerPoint Presentation</vt:lpstr>
      <vt:lpstr>Choosing a Strong Title</vt:lpstr>
      <vt:lpstr>Organizing the Layout</vt:lpstr>
      <vt:lpstr>Middle Panel </vt:lpstr>
      <vt:lpstr>Left Panel</vt:lpstr>
      <vt:lpstr>Right Panel</vt:lpstr>
      <vt:lpstr>PowerPoint Presentation</vt:lpstr>
      <vt:lpstr>PowerPoint Presentation</vt:lpstr>
      <vt:lpstr>PowerPoint Presentation</vt:lpstr>
      <vt:lpstr>Making the Display Visually Engaging</vt:lpstr>
      <vt:lpstr>Making the Display Visually Engaging</vt:lpstr>
      <vt:lpstr>Heritage Fair Display Board Rubric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Heritage Fair Poster Boards</dc:title>
  <dc:creator>Colin MacKenzie</dc:creator>
  <cp:lastModifiedBy>Colin MacKenzie</cp:lastModifiedBy>
  <cp:revision>7</cp:revision>
  <dcterms:created xsi:type="dcterms:W3CDTF">2025-05-20T12:05:40Z</dcterms:created>
  <dcterms:modified xsi:type="dcterms:W3CDTF">2025-08-01T22:37:33Z</dcterms:modified>
</cp:coreProperties>
</file>