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8"/>
  </p:notesMasterIdLst>
  <p:sldIdLst>
    <p:sldId id="271" r:id="rId5"/>
    <p:sldId id="268" r:id="rId6"/>
    <p:sldId id="272" r:id="rId7"/>
    <p:sldId id="273" r:id="rId8"/>
    <p:sldId id="274" r:id="rId9"/>
    <p:sldId id="276" r:id="rId10"/>
    <p:sldId id="278" r:id="rId11"/>
    <p:sldId id="282" r:id="rId12"/>
    <p:sldId id="279" r:id="rId13"/>
    <p:sldId id="280" r:id="rId14"/>
    <p:sldId id="281" r:id="rId15"/>
    <p:sldId id="275"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5/28/2025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5/28/2025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5/28/2025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5/28/2025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5/28/2025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5D3F-FEC6-4621-88A5-C4AD86808A6C}"/>
              </a:ext>
            </a:extLst>
          </p:cNvPr>
          <p:cNvSpPr>
            <a:spLocks noGrp="1"/>
          </p:cNvSpPr>
          <p:nvPr>
            <p:ph type="title"/>
          </p:nvPr>
        </p:nvSpPr>
        <p:spPr>
          <a:xfrm>
            <a:off x="1101399" y="3058297"/>
            <a:ext cx="9692640" cy="1325562"/>
          </a:xfrm>
        </p:spPr>
        <p:txBody>
          <a:bodyPr>
            <a:normAutofit fontScale="90000"/>
          </a:bodyPr>
          <a:lstStyle/>
          <a:p>
            <a:r>
              <a:rPr lang="en-US" dirty="0"/>
              <a:t>Imagine you created a brilliant project, and someone else used your ideas without giving you credit. How would you feel?</a:t>
            </a:r>
          </a:p>
        </p:txBody>
      </p:sp>
    </p:spTree>
    <p:extLst>
      <p:ext uri="{BB962C8B-B14F-4D97-AF65-F5344CB8AC3E}">
        <p14:creationId xmlns:p14="http://schemas.microsoft.com/office/powerpoint/2010/main" val="106947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CADD-DCB7-4849-A51D-5B5747A75FD2}"/>
              </a:ext>
            </a:extLst>
          </p:cNvPr>
          <p:cNvSpPr>
            <a:spLocks noGrp="1"/>
          </p:cNvSpPr>
          <p:nvPr>
            <p:ph type="title"/>
          </p:nvPr>
        </p:nvSpPr>
        <p:spPr/>
        <p:txBody>
          <a:bodyPr>
            <a:normAutofit fontScale="90000"/>
          </a:bodyPr>
          <a:lstStyle/>
          <a:p>
            <a:r>
              <a:rPr lang="en-US" b="1" dirty="0"/>
              <a:t>Works Consulted:</a:t>
            </a:r>
            <a:br>
              <a:rPr lang="en-US" b="1" dirty="0"/>
            </a:br>
            <a:r>
              <a:rPr lang="en-US" b="1" dirty="0"/>
              <a:t>In-person Interview Citation Format</a:t>
            </a:r>
            <a:endParaRPr lang="en-US" dirty="0"/>
          </a:p>
        </p:txBody>
      </p:sp>
      <p:sp>
        <p:nvSpPr>
          <p:cNvPr id="3" name="Content Placeholder 2">
            <a:extLst>
              <a:ext uri="{FF2B5EF4-FFF2-40B4-BE49-F238E27FC236}">
                <a16:creationId xmlns:a16="http://schemas.microsoft.com/office/drawing/2014/main" id="{2857A31D-C3B7-4860-8312-C1B3A58F3F53}"/>
              </a:ext>
            </a:extLst>
          </p:cNvPr>
          <p:cNvSpPr>
            <a:spLocks noGrp="1"/>
          </p:cNvSpPr>
          <p:nvPr>
            <p:ph idx="1"/>
          </p:nvPr>
        </p:nvSpPr>
        <p:spPr>
          <a:xfrm>
            <a:off x="679622" y="2140903"/>
            <a:ext cx="9177610" cy="4351337"/>
          </a:xfrm>
        </p:spPr>
        <p:txBody>
          <a:bodyPr/>
          <a:lstStyle/>
          <a:p>
            <a:endParaRPr lang="en-US" dirty="0"/>
          </a:p>
          <a:p>
            <a:pPr marL="0" indent="0">
              <a:buNone/>
            </a:pPr>
            <a:r>
              <a:rPr lang="en-US" sz="2400" dirty="0"/>
              <a:t>Interviewee last name, First name. Interview. Conducted by Your First Name Last Name, Day Month Year.</a:t>
            </a:r>
          </a:p>
          <a:p>
            <a:pPr marL="0" indent="0">
              <a:buNone/>
            </a:pPr>
            <a:endParaRPr lang="en-US" sz="2400" dirty="0"/>
          </a:p>
          <a:p>
            <a:pPr marL="0" indent="0">
              <a:buNone/>
            </a:pPr>
            <a:r>
              <a:rPr lang="en-US" sz="2400" b="1" dirty="0"/>
              <a:t>Example</a:t>
            </a:r>
            <a:r>
              <a:rPr lang="en-US" sz="2400" dirty="0"/>
              <a:t>: Smith, Emma. Interview. Conducted by Jack Caulfield, 31 Mar. 2025.</a:t>
            </a:r>
          </a:p>
          <a:p>
            <a:endParaRPr lang="en-US" dirty="0"/>
          </a:p>
        </p:txBody>
      </p:sp>
    </p:spTree>
    <p:extLst>
      <p:ext uri="{BB962C8B-B14F-4D97-AF65-F5344CB8AC3E}">
        <p14:creationId xmlns:p14="http://schemas.microsoft.com/office/powerpoint/2010/main" val="356000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CADD-DCB7-4849-A51D-5B5747A75FD2}"/>
              </a:ext>
            </a:extLst>
          </p:cNvPr>
          <p:cNvSpPr>
            <a:spLocks noGrp="1"/>
          </p:cNvSpPr>
          <p:nvPr>
            <p:ph type="title"/>
          </p:nvPr>
        </p:nvSpPr>
        <p:spPr/>
        <p:txBody>
          <a:bodyPr>
            <a:noAutofit/>
          </a:bodyPr>
          <a:lstStyle/>
          <a:p>
            <a:r>
              <a:rPr lang="en-US" sz="3200" b="1" dirty="0"/>
              <a:t>Works Consulted:</a:t>
            </a:r>
            <a:br>
              <a:rPr lang="en-US" sz="3200" b="1" dirty="0"/>
            </a:br>
            <a:r>
              <a:rPr lang="en-US" sz="3200" b="1" dirty="0"/>
              <a:t>Magazine/Newspaper Article Citation Format</a:t>
            </a:r>
            <a:endParaRPr lang="en-US" sz="3200" dirty="0"/>
          </a:p>
        </p:txBody>
      </p:sp>
      <p:sp>
        <p:nvSpPr>
          <p:cNvPr id="3" name="Content Placeholder 2">
            <a:extLst>
              <a:ext uri="{FF2B5EF4-FFF2-40B4-BE49-F238E27FC236}">
                <a16:creationId xmlns:a16="http://schemas.microsoft.com/office/drawing/2014/main" id="{2857A31D-C3B7-4860-8312-C1B3A58F3F53}"/>
              </a:ext>
            </a:extLst>
          </p:cNvPr>
          <p:cNvSpPr>
            <a:spLocks noGrp="1"/>
          </p:cNvSpPr>
          <p:nvPr>
            <p:ph idx="1"/>
          </p:nvPr>
        </p:nvSpPr>
        <p:spPr>
          <a:xfrm>
            <a:off x="556054" y="1828800"/>
            <a:ext cx="10120184" cy="4769708"/>
          </a:xfrm>
        </p:spPr>
        <p:txBody>
          <a:bodyPr>
            <a:normAutofit fontScale="92500" lnSpcReduction="20000"/>
          </a:bodyPr>
          <a:lstStyle/>
          <a:p>
            <a:endParaRPr lang="en-US" dirty="0"/>
          </a:p>
          <a:p>
            <a:r>
              <a:rPr lang="en-US" sz="2200" dirty="0"/>
              <a:t>Author Last Name, First Name. "Title of Article." </a:t>
            </a:r>
            <a:r>
              <a:rPr lang="en-US" sz="2200" i="1" dirty="0"/>
              <a:t>Title of Journal or Newspaper</a:t>
            </a:r>
            <a:r>
              <a:rPr lang="en-US" sz="2200" dirty="0"/>
              <a:t>, vol. #, no. #, Year, pp. #-#.</a:t>
            </a:r>
          </a:p>
          <a:p>
            <a:endParaRPr lang="en-US" sz="2200" dirty="0"/>
          </a:p>
          <a:p>
            <a:r>
              <a:rPr lang="en-US" sz="2200" b="1" dirty="0"/>
              <a:t>Example</a:t>
            </a:r>
            <a:r>
              <a:rPr lang="en-US" sz="2200" dirty="0"/>
              <a:t>: Martinez, Ana. "Urban Gardens and Community Wellness." </a:t>
            </a:r>
            <a:r>
              <a:rPr lang="en-US" sz="2200" i="1" dirty="0"/>
              <a:t>Journal of Environmental Studies</a:t>
            </a:r>
            <a:r>
              <a:rPr lang="en-US" sz="2200" dirty="0"/>
              <a:t>, vol. 15, no. 2, 2021, pp. 101–118.</a:t>
            </a:r>
          </a:p>
          <a:p>
            <a:endParaRPr lang="en-US" sz="2200" dirty="0"/>
          </a:p>
          <a:p>
            <a:pPr marL="0" indent="0">
              <a:buNone/>
            </a:pPr>
            <a:r>
              <a:rPr lang="en-US" sz="2200" b="1" dirty="0"/>
              <a:t>Notes: </a:t>
            </a:r>
          </a:p>
          <a:p>
            <a:r>
              <a:rPr lang="en-US" sz="2200" i="1" dirty="0"/>
              <a:t>When a article has two authors, order the authors in the same way they are presented in the book. Only the first author has the last name first followed by their first name. Use “and” between names. So last name, first name and first name last name – Martinez, Ana and Jane Smith.</a:t>
            </a:r>
          </a:p>
          <a:p>
            <a:r>
              <a:rPr lang="en-US" sz="2200" i="1" dirty="0"/>
              <a:t>If you cannot find a date, write </a:t>
            </a:r>
            <a:r>
              <a:rPr lang="en-US" sz="2200" b="1" dirty="0"/>
              <a:t>n.d.</a:t>
            </a:r>
          </a:p>
          <a:p>
            <a:endParaRPr lang="en-US" dirty="0"/>
          </a:p>
        </p:txBody>
      </p:sp>
    </p:spTree>
    <p:extLst>
      <p:ext uri="{BB962C8B-B14F-4D97-AF65-F5344CB8AC3E}">
        <p14:creationId xmlns:p14="http://schemas.microsoft.com/office/powerpoint/2010/main" val="338414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99A8-A71B-42B7-A3DD-547CD4C64BC6}"/>
              </a:ext>
            </a:extLst>
          </p:cNvPr>
          <p:cNvSpPr>
            <a:spLocks noGrp="1"/>
          </p:cNvSpPr>
          <p:nvPr>
            <p:ph type="title"/>
          </p:nvPr>
        </p:nvSpPr>
        <p:spPr>
          <a:xfrm>
            <a:off x="975360" y="4183380"/>
            <a:ext cx="9692640" cy="1325562"/>
          </a:xfrm>
        </p:spPr>
        <p:txBody>
          <a:bodyPr>
            <a:normAutofit fontScale="90000"/>
          </a:bodyPr>
          <a:lstStyle/>
          <a:p>
            <a:r>
              <a:rPr lang="en-US" dirty="0"/>
              <a:t>Think of citations as a way to answer these questions for their reader:</a:t>
            </a:r>
            <a:br>
              <a:rPr lang="en-US" dirty="0"/>
            </a:br>
            <a:br>
              <a:rPr lang="en-US" dirty="0"/>
            </a:br>
            <a:r>
              <a:rPr lang="en-US" dirty="0"/>
              <a:t>	</a:t>
            </a:r>
            <a:r>
              <a:rPr lang="en-US" i="1" dirty="0"/>
              <a:t>Where did you find this idea?</a:t>
            </a:r>
            <a:br>
              <a:rPr lang="en-US" i="1" dirty="0"/>
            </a:br>
            <a:br>
              <a:rPr lang="en-US" dirty="0"/>
            </a:br>
            <a:r>
              <a:rPr lang="en-US" dirty="0"/>
              <a:t>	</a:t>
            </a:r>
            <a:r>
              <a:rPr lang="en-US" i="1" dirty="0"/>
              <a:t>Where can I find more information if  	want to learn more?</a:t>
            </a:r>
            <a:endParaRPr lang="en-US" dirty="0"/>
          </a:p>
        </p:txBody>
      </p:sp>
    </p:spTree>
    <p:extLst>
      <p:ext uri="{BB962C8B-B14F-4D97-AF65-F5344CB8AC3E}">
        <p14:creationId xmlns:p14="http://schemas.microsoft.com/office/powerpoint/2010/main" val="11665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3CBF-E61D-4281-9EE4-8962E112131C}"/>
              </a:ext>
            </a:extLst>
          </p:cNvPr>
          <p:cNvSpPr>
            <a:spLocks noGrp="1"/>
          </p:cNvSpPr>
          <p:nvPr>
            <p:ph type="title"/>
          </p:nvPr>
        </p:nvSpPr>
        <p:spPr/>
        <p:txBody>
          <a:bodyPr/>
          <a:lstStyle/>
          <a:p>
            <a:r>
              <a:rPr lang="en-US" b="1" dirty="0"/>
              <a:t>Checking Your Citations</a:t>
            </a:r>
            <a:endParaRPr lang="en-US" dirty="0"/>
          </a:p>
        </p:txBody>
      </p:sp>
      <p:sp>
        <p:nvSpPr>
          <p:cNvPr id="3" name="Content Placeholder 2">
            <a:extLst>
              <a:ext uri="{FF2B5EF4-FFF2-40B4-BE49-F238E27FC236}">
                <a16:creationId xmlns:a16="http://schemas.microsoft.com/office/drawing/2014/main" id="{4C1EDE67-4326-441B-B00A-30D3D9D07F25}"/>
              </a:ext>
            </a:extLst>
          </p:cNvPr>
          <p:cNvSpPr>
            <a:spLocks noGrp="1"/>
          </p:cNvSpPr>
          <p:nvPr>
            <p:ph idx="1"/>
          </p:nvPr>
        </p:nvSpPr>
        <p:spPr>
          <a:xfrm>
            <a:off x="640080" y="1828800"/>
            <a:ext cx="10104120" cy="4823460"/>
          </a:xfrm>
        </p:spPr>
        <p:txBody>
          <a:bodyPr>
            <a:normAutofit lnSpcReduction="10000"/>
          </a:bodyPr>
          <a:lstStyle/>
          <a:p>
            <a:endParaRPr lang="en-US" dirty="0"/>
          </a:p>
          <a:p>
            <a:pPr marL="0" indent="0">
              <a:buNone/>
            </a:pPr>
            <a:r>
              <a:rPr lang="en-US" sz="2400" dirty="0"/>
              <a:t>Use this checklist to make sure your citations are complete and properly formatted:</a:t>
            </a:r>
          </a:p>
          <a:p>
            <a:pPr lvl="2">
              <a:lnSpc>
                <a:spcPct val="150000"/>
              </a:lnSpc>
            </a:pPr>
            <a:r>
              <a:rPr lang="en-US" sz="2400" dirty="0"/>
              <a:t>Did I include all required parts for each citation?</a:t>
            </a:r>
          </a:p>
          <a:p>
            <a:pPr lvl="2">
              <a:lnSpc>
                <a:spcPct val="150000"/>
              </a:lnSpc>
            </a:pPr>
            <a:r>
              <a:rPr lang="en-US" sz="2400" dirty="0"/>
              <a:t>Did I use italics and quotation marks correctly?</a:t>
            </a:r>
          </a:p>
          <a:p>
            <a:pPr lvl="2">
              <a:lnSpc>
                <a:spcPct val="150000"/>
              </a:lnSpc>
            </a:pPr>
            <a:r>
              <a:rPr lang="en-US" sz="2400" dirty="0"/>
              <a:t>Is my punctuation consistent and correct?</a:t>
            </a:r>
          </a:p>
          <a:p>
            <a:pPr lvl="2">
              <a:lnSpc>
                <a:spcPct val="150000"/>
              </a:lnSpc>
            </a:pPr>
            <a:r>
              <a:rPr lang="en-US" sz="2400" dirty="0"/>
              <a:t>Did I cite every source I used?</a:t>
            </a:r>
          </a:p>
          <a:p>
            <a:pPr lvl="2">
              <a:lnSpc>
                <a:spcPct val="150000"/>
              </a:lnSpc>
            </a:pPr>
            <a:r>
              <a:rPr lang="en-US" sz="2400" dirty="0"/>
              <a:t>Have I paraphrased properly to avoid plagiarism?</a:t>
            </a:r>
          </a:p>
          <a:p>
            <a:pPr marL="0" indent="0">
              <a:buNone/>
            </a:pPr>
            <a:r>
              <a:rPr lang="en-US" sz="2400" dirty="0"/>
              <a:t>Use this guide to review your work before submitting your final draft!</a:t>
            </a:r>
          </a:p>
          <a:p>
            <a:pPr marL="0" indent="0">
              <a:buNone/>
            </a:pPr>
            <a:endParaRPr lang="en-US" dirty="0"/>
          </a:p>
        </p:txBody>
      </p:sp>
    </p:spTree>
    <p:extLst>
      <p:ext uri="{BB962C8B-B14F-4D97-AF65-F5344CB8AC3E}">
        <p14:creationId xmlns:p14="http://schemas.microsoft.com/office/powerpoint/2010/main" val="66793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10"/>
            <a:ext cx="5643239"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744929" y="758952"/>
            <a:ext cx="3935262" cy="4041648"/>
          </a:xfrm>
        </p:spPr>
        <p:txBody>
          <a:bodyPr>
            <a:normAutofit/>
          </a:bodyPr>
          <a:lstStyle/>
          <a:p>
            <a:r>
              <a:rPr lang="en-US" b="1" dirty="0"/>
              <a:t>Citing Sources</a:t>
            </a:r>
            <a:endParaRPr lang="en-US" dirty="0"/>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6729688" y="4800600"/>
            <a:ext cx="3950503" cy="1691640"/>
          </a:xfrm>
        </p:spPr>
        <p:txBody>
          <a:bodyPr>
            <a:normAutofit/>
          </a:bodyPr>
          <a:lstStyle/>
          <a:p>
            <a:r>
              <a:rPr lang="en-US" dirty="0">
                <a:solidFill>
                  <a:schemeClr val="tx1">
                    <a:lumMod val="85000"/>
                  </a:schemeClr>
                </a:solidFill>
              </a:rPr>
              <a:t>Heritage Fair</a:t>
            </a:r>
          </a:p>
        </p:txBody>
      </p:sp>
    </p:spTree>
    <p:extLst>
      <p:ext uri="{BB962C8B-B14F-4D97-AF65-F5344CB8AC3E}">
        <p14:creationId xmlns:p14="http://schemas.microsoft.com/office/powerpoint/2010/main" val="322664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8383-B169-472F-8BBF-EE01D109B264}"/>
              </a:ext>
            </a:extLst>
          </p:cNvPr>
          <p:cNvSpPr>
            <a:spLocks noGrp="1"/>
          </p:cNvSpPr>
          <p:nvPr>
            <p:ph type="title"/>
          </p:nvPr>
        </p:nvSpPr>
        <p:spPr>
          <a:xfrm>
            <a:off x="1010412" y="5407316"/>
            <a:ext cx="9692640" cy="1325562"/>
          </a:xfrm>
        </p:spPr>
        <p:txBody>
          <a:bodyPr>
            <a:normAutofit fontScale="90000"/>
          </a:bodyPr>
          <a:lstStyle/>
          <a:p>
            <a:r>
              <a:rPr lang="en-US" dirty="0"/>
              <a:t>Citing sources is how we respect the work of others and show that our own work is credible. When we include citations, we also help others find the same great information we used. </a:t>
            </a:r>
            <a:br>
              <a:rPr lang="en-US" dirty="0"/>
            </a:br>
            <a:br>
              <a:rPr lang="en-US" dirty="0"/>
            </a:br>
            <a:r>
              <a:rPr lang="en-US" dirty="0"/>
              <a:t>While there are different formats that are used, most have common requirements.</a:t>
            </a:r>
            <a:br>
              <a:rPr lang="en-US" dirty="0"/>
            </a:br>
            <a:endParaRPr lang="en-US" dirty="0"/>
          </a:p>
        </p:txBody>
      </p:sp>
    </p:spTree>
    <p:extLst>
      <p:ext uri="{BB962C8B-B14F-4D97-AF65-F5344CB8AC3E}">
        <p14:creationId xmlns:p14="http://schemas.microsoft.com/office/powerpoint/2010/main" val="419879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9BA8-4A0E-4297-BEE4-6A1B90AA6041}"/>
              </a:ext>
            </a:extLst>
          </p:cNvPr>
          <p:cNvSpPr>
            <a:spLocks noGrp="1"/>
          </p:cNvSpPr>
          <p:nvPr>
            <p:ph type="title"/>
          </p:nvPr>
        </p:nvSpPr>
        <p:spPr/>
        <p:txBody>
          <a:bodyPr/>
          <a:lstStyle/>
          <a:p>
            <a:r>
              <a:rPr lang="en-US" b="1" dirty="0"/>
              <a:t>Common Parts of a Citation</a:t>
            </a:r>
            <a:endParaRPr lang="en-US" dirty="0"/>
          </a:p>
        </p:txBody>
      </p:sp>
      <p:sp>
        <p:nvSpPr>
          <p:cNvPr id="3" name="Content Placeholder 2">
            <a:extLst>
              <a:ext uri="{FF2B5EF4-FFF2-40B4-BE49-F238E27FC236}">
                <a16:creationId xmlns:a16="http://schemas.microsoft.com/office/drawing/2014/main" id="{2E8C3D79-8F48-43EC-9EC8-F1085285BAA2}"/>
              </a:ext>
            </a:extLst>
          </p:cNvPr>
          <p:cNvSpPr>
            <a:spLocks noGrp="1"/>
          </p:cNvSpPr>
          <p:nvPr>
            <p:ph idx="1"/>
          </p:nvPr>
        </p:nvSpPr>
        <p:spPr>
          <a:xfrm>
            <a:off x="1261872" y="2491740"/>
            <a:ext cx="8595360" cy="3551237"/>
          </a:xfrm>
        </p:spPr>
        <p:txBody>
          <a:bodyPr>
            <a:normAutofit/>
          </a:bodyPr>
          <a:lstStyle/>
          <a:p>
            <a:pPr lvl="0"/>
            <a:r>
              <a:rPr lang="en-US" sz="2800" b="1" dirty="0"/>
              <a:t>Who</a:t>
            </a:r>
            <a:r>
              <a:rPr lang="en-US" sz="2800" dirty="0"/>
              <a:t> wrote it? (Author)</a:t>
            </a:r>
          </a:p>
          <a:p>
            <a:pPr lvl="0"/>
            <a:r>
              <a:rPr lang="en-US" sz="2800" b="1" dirty="0"/>
              <a:t>What</a:t>
            </a:r>
            <a:r>
              <a:rPr lang="en-US" sz="2800" dirty="0"/>
              <a:t> is it called? (Title of the source)</a:t>
            </a:r>
          </a:p>
          <a:p>
            <a:pPr lvl="0"/>
            <a:r>
              <a:rPr lang="en-US" sz="2800" b="1" dirty="0"/>
              <a:t>Where</a:t>
            </a:r>
            <a:r>
              <a:rPr lang="en-US" sz="2800" dirty="0"/>
              <a:t> was it published? (Publisher or website)</a:t>
            </a:r>
          </a:p>
          <a:p>
            <a:pPr lvl="0"/>
            <a:r>
              <a:rPr lang="en-US" sz="2800" b="1" dirty="0"/>
              <a:t>When</a:t>
            </a:r>
            <a:r>
              <a:rPr lang="en-US" sz="2800" dirty="0"/>
              <a:t> was it published? (Date)</a:t>
            </a:r>
          </a:p>
          <a:p>
            <a:pPr lvl="0"/>
            <a:r>
              <a:rPr lang="en-US" sz="2800" b="1" dirty="0"/>
              <a:t>Where</a:t>
            </a:r>
            <a:r>
              <a:rPr lang="en-US" sz="2800" dirty="0"/>
              <a:t> can it be found? (Page number or URL)</a:t>
            </a:r>
          </a:p>
        </p:txBody>
      </p:sp>
    </p:spTree>
    <p:extLst>
      <p:ext uri="{BB962C8B-B14F-4D97-AF65-F5344CB8AC3E}">
        <p14:creationId xmlns:p14="http://schemas.microsoft.com/office/powerpoint/2010/main" val="8282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4DB8-86E0-4079-93B1-37B55C9CD8D2}"/>
              </a:ext>
            </a:extLst>
          </p:cNvPr>
          <p:cNvSpPr>
            <a:spLocks noGrp="1"/>
          </p:cNvSpPr>
          <p:nvPr>
            <p:ph type="title"/>
          </p:nvPr>
        </p:nvSpPr>
        <p:spPr>
          <a:xfrm>
            <a:off x="918972" y="6195219"/>
            <a:ext cx="9692640" cy="1325562"/>
          </a:xfrm>
        </p:spPr>
        <p:txBody>
          <a:bodyPr>
            <a:normAutofit fontScale="90000"/>
          </a:bodyPr>
          <a:lstStyle/>
          <a:p>
            <a:r>
              <a:rPr lang="en-US" sz="4000" dirty="0"/>
              <a:t>There are a number of different citation formats that may be followed. Citation styles differ because disciplines care about different things — like authorship, recency, or source depth — and their citation systems reflect those values.</a:t>
            </a:r>
            <a:br>
              <a:rPr lang="en-US" sz="4000" dirty="0"/>
            </a:br>
            <a:br>
              <a:rPr lang="en-US" sz="4000" dirty="0"/>
            </a:br>
            <a:r>
              <a:rPr lang="en-US" sz="4000" dirty="0"/>
              <a:t>We will use the Modern Language Association (MLA) as our citation guide.</a:t>
            </a:r>
            <a:br>
              <a:rPr lang="en-US" sz="4000" dirty="0"/>
            </a:br>
            <a:br>
              <a:rPr lang="en-US" sz="4000" dirty="0"/>
            </a:br>
            <a:br>
              <a:rPr lang="en-US" dirty="0"/>
            </a:br>
            <a:endParaRPr lang="en-US" dirty="0"/>
          </a:p>
        </p:txBody>
      </p:sp>
    </p:spTree>
    <p:extLst>
      <p:ext uri="{BB962C8B-B14F-4D97-AF65-F5344CB8AC3E}">
        <p14:creationId xmlns:p14="http://schemas.microsoft.com/office/powerpoint/2010/main" val="126991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0C1F-F675-4212-AF87-E1F4DAE23EB7}"/>
              </a:ext>
            </a:extLst>
          </p:cNvPr>
          <p:cNvSpPr>
            <a:spLocks noGrp="1"/>
          </p:cNvSpPr>
          <p:nvPr>
            <p:ph type="title"/>
          </p:nvPr>
        </p:nvSpPr>
        <p:spPr>
          <a:xfrm>
            <a:off x="696921" y="422601"/>
            <a:ext cx="9948672" cy="1074420"/>
          </a:xfrm>
        </p:spPr>
        <p:txBody>
          <a:bodyPr>
            <a:normAutofit/>
          </a:bodyPr>
          <a:lstStyle/>
          <a:p>
            <a:r>
              <a:rPr lang="en-US" sz="4000" b="1" dirty="0"/>
              <a:t>MLA (Modern Language Association)</a:t>
            </a:r>
            <a:endParaRPr lang="en-US" sz="4000" dirty="0"/>
          </a:p>
        </p:txBody>
      </p:sp>
      <p:sp>
        <p:nvSpPr>
          <p:cNvPr id="3" name="Content Placeholder 2">
            <a:extLst>
              <a:ext uri="{FF2B5EF4-FFF2-40B4-BE49-F238E27FC236}">
                <a16:creationId xmlns:a16="http://schemas.microsoft.com/office/drawing/2014/main" id="{F862C45E-F0EE-4159-8CD0-E36C8FC0A116}"/>
              </a:ext>
            </a:extLst>
          </p:cNvPr>
          <p:cNvSpPr>
            <a:spLocks noGrp="1"/>
          </p:cNvSpPr>
          <p:nvPr>
            <p:ph idx="1"/>
          </p:nvPr>
        </p:nvSpPr>
        <p:spPr>
          <a:xfrm>
            <a:off x="480060" y="2103120"/>
            <a:ext cx="9948672" cy="4389120"/>
          </a:xfrm>
        </p:spPr>
        <p:txBody>
          <a:bodyPr>
            <a:normAutofit lnSpcReduction="10000"/>
          </a:bodyPr>
          <a:lstStyle/>
          <a:p>
            <a:r>
              <a:rPr lang="en-US" sz="2800" b="1" dirty="0"/>
              <a:t>Used in:</a:t>
            </a:r>
            <a:r>
              <a:rPr lang="en-US" sz="2800" dirty="0"/>
              <a:t> Literature, language, cultural studies, and the humanities.</a:t>
            </a:r>
          </a:p>
          <a:p>
            <a:endParaRPr lang="en-US" sz="2800" dirty="0"/>
          </a:p>
          <a:p>
            <a:r>
              <a:rPr lang="en-US" sz="2800" b="1" dirty="0"/>
              <a:t>Why:</a:t>
            </a:r>
            <a:r>
              <a:rPr lang="en-US" sz="2800" dirty="0"/>
              <a:t> Emphasizes authorship and the </a:t>
            </a:r>
            <a:r>
              <a:rPr lang="en-US" sz="2800" i="1" dirty="0"/>
              <a:t>text</a:t>
            </a:r>
            <a:r>
              <a:rPr lang="en-US" sz="2800" dirty="0"/>
              <a:t> itself — it's important in these fields to know who wrote something and to focus on direct quotes and the form of the work.</a:t>
            </a:r>
          </a:p>
          <a:p>
            <a:endParaRPr lang="en-US" sz="2800" dirty="0"/>
          </a:p>
          <a:p>
            <a:r>
              <a:rPr lang="en-US" sz="2800" b="1" dirty="0"/>
              <a:t>Example:</a:t>
            </a:r>
            <a:br>
              <a:rPr lang="en-US" sz="2800" dirty="0"/>
            </a:br>
            <a:r>
              <a:rPr lang="en-US" sz="2800" dirty="0"/>
              <a:t>Smith, John. </a:t>
            </a:r>
            <a:r>
              <a:rPr lang="en-US" sz="2800" i="1" dirty="0"/>
              <a:t>Understanding Poetry. </a:t>
            </a:r>
            <a:r>
              <a:rPr lang="en-US" sz="2800" dirty="0"/>
              <a:t>Norton, 2020.</a:t>
            </a:r>
          </a:p>
        </p:txBody>
      </p:sp>
    </p:spTree>
    <p:extLst>
      <p:ext uri="{BB962C8B-B14F-4D97-AF65-F5344CB8AC3E}">
        <p14:creationId xmlns:p14="http://schemas.microsoft.com/office/powerpoint/2010/main" val="185932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CADD-DCB7-4849-A51D-5B5747A75FD2}"/>
              </a:ext>
            </a:extLst>
          </p:cNvPr>
          <p:cNvSpPr>
            <a:spLocks noGrp="1"/>
          </p:cNvSpPr>
          <p:nvPr>
            <p:ph type="title"/>
          </p:nvPr>
        </p:nvSpPr>
        <p:spPr/>
        <p:txBody>
          <a:bodyPr/>
          <a:lstStyle/>
          <a:p>
            <a:r>
              <a:rPr lang="en-US" b="1" dirty="0"/>
              <a:t>Works Consulted:</a:t>
            </a:r>
            <a:br>
              <a:rPr lang="en-US" b="1" dirty="0"/>
            </a:br>
            <a:endParaRPr lang="en-US" dirty="0"/>
          </a:p>
        </p:txBody>
      </p:sp>
      <p:sp>
        <p:nvSpPr>
          <p:cNvPr id="3" name="Content Placeholder 2">
            <a:extLst>
              <a:ext uri="{FF2B5EF4-FFF2-40B4-BE49-F238E27FC236}">
                <a16:creationId xmlns:a16="http://schemas.microsoft.com/office/drawing/2014/main" id="{2857A31D-C3B7-4860-8312-C1B3A58F3F53}"/>
              </a:ext>
            </a:extLst>
          </p:cNvPr>
          <p:cNvSpPr>
            <a:spLocks noGrp="1"/>
          </p:cNvSpPr>
          <p:nvPr>
            <p:ph idx="1"/>
          </p:nvPr>
        </p:nvSpPr>
        <p:spPr>
          <a:xfrm>
            <a:off x="1076521" y="2140903"/>
            <a:ext cx="8595360" cy="4351337"/>
          </a:xfrm>
        </p:spPr>
        <p:txBody>
          <a:bodyPr>
            <a:normAutofit/>
          </a:bodyPr>
          <a:lstStyle/>
          <a:p>
            <a:r>
              <a:rPr lang="en-US" sz="2400" dirty="0"/>
              <a:t>Also known as references, bibliography, sources.</a:t>
            </a:r>
          </a:p>
          <a:p>
            <a:pPr marL="0" indent="0">
              <a:buNone/>
            </a:pPr>
            <a:endParaRPr lang="en-US" sz="2400" dirty="0"/>
          </a:p>
          <a:p>
            <a:r>
              <a:rPr lang="en-US" sz="2400" dirty="0"/>
              <a:t>Put “Works Consulted” as the title of its own page at the end of your research paper and on your board.</a:t>
            </a:r>
          </a:p>
        </p:txBody>
      </p:sp>
    </p:spTree>
    <p:extLst>
      <p:ext uri="{BB962C8B-B14F-4D97-AF65-F5344CB8AC3E}">
        <p14:creationId xmlns:p14="http://schemas.microsoft.com/office/powerpoint/2010/main" val="102453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CADD-DCB7-4849-A51D-5B5747A75FD2}"/>
              </a:ext>
            </a:extLst>
          </p:cNvPr>
          <p:cNvSpPr>
            <a:spLocks noGrp="1"/>
          </p:cNvSpPr>
          <p:nvPr>
            <p:ph type="title"/>
          </p:nvPr>
        </p:nvSpPr>
        <p:spPr/>
        <p:txBody>
          <a:bodyPr/>
          <a:lstStyle/>
          <a:p>
            <a:r>
              <a:rPr lang="en-US" b="1" dirty="0"/>
              <a:t>Works Consulted:</a:t>
            </a:r>
            <a:br>
              <a:rPr lang="en-US" b="1" dirty="0"/>
            </a:br>
            <a:r>
              <a:rPr lang="en-US" b="1" dirty="0"/>
              <a:t>Book Citation Format</a:t>
            </a:r>
            <a:endParaRPr lang="en-US" dirty="0"/>
          </a:p>
        </p:txBody>
      </p:sp>
      <p:sp>
        <p:nvSpPr>
          <p:cNvPr id="3" name="Content Placeholder 2">
            <a:extLst>
              <a:ext uri="{FF2B5EF4-FFF2-40B4-BE49-F238E27FC236}">
                <a16:creationId xmlns:a16="http://schemas.microsoft.com/office/drawing/2014/main" id="{2857A31D-C3B7-4860-8312-C1B3A58F3F53}"/>
              </a:ext>
            </a:extLst>
          </p:cNvPr>
          <p:cNvSpPr>
            <a:spLocks noGrp="1"/>
          </p:cNvSpPr>
          <p:nvPr>
            <p:ph idx="1"/>
          </p:nvPr>
        </p:nvSpPr>
        <p:spPr>
          <a:xfrm>
            <a:off x="712367" y="2140903"/>
            <a:ext cx="9921240" cy="4351337"/>
          </a:xfrm>
        </p:spPr>
        <p:txBody>
          <a:bodyPr>
            <a:normAutofit fontScale="92500" lnSpcReduction="20000"/>
          </a:bodyPr>
          <a:lstStyle/>
          <a:p>
            <a:pPr marL="0" indent="0">
              <a:buNone/>
            </a:pPr>
            <a:endParaRPr lang="en-US" dirty="0"/>
          </a:p>
          <a:p>
            <a:pPr marL="0" indent="0">
              <a:buNone/>
            </a:pPr>
            <a:r>
              <a:rPr lang="en-US" sz="2400" dirty="0"/>
              <a:t>Author Last Name, First Name. </a:t>
            </a:r>
            <a:r>
              <a:rPr lang="en-US" sz="2400" i="1" dirty="0"/>
              <a:t>Title of Book</a:t>
            </a:r>
            <a:r>
              <a:rPr lang="en-US" sz="2400" dirty="0"/>
              <a:t>. Publisher, Year of Publication.</a:t>
            </a:r>
          </a:p>
          <a:p>
            <a:pPr marL="0" indent="0">
              <a:buNone/>
            </a:pPr>
            <a:endParaRPr lang="en-US" sz="2000" dirty="0"/>
          </a:p>
          <a:p>
            <a:pPr marL="0" indent="0">
              <a:buNone/>
            </a:pPr>
            <a:r>
              <a:rPr lang="en-US" sz="2000" b="1" dirty="0"/>
              <a:t>Example: </a:t>
            </a:r>
            <a:r>
              <a:rPr lang="en-US" sz="2000" dirty="0"/>
              <a:t>Tolkien, J.R.R.. </a:t>
            </a:r>
            <a:r>
              <a:rPr lang="en-US" sz="2000" i="1" dirty="0"/>
              <a:t>The Hobbit</a:t>
            </a:r>
            <a:r>
              <a:rPr lang="en-US" sz="2000" dirty="0"/>
              <a:t>. George Allen &amp; Unwin, 1937.</a:t>
            </a:r>
          </a:p>
          <a:p>
            <a:endParaRPr lang="en-US" dirty="0"/>
          </a:p>
          <a:p>
            <a:pPr marL="0" indent="0">
              <a:buNone/>
            </a:pPr>
            <a:r>
              <a:rPr lang="en-US" b="1" dirty="0"/>
              <a:t>Notes: </a:t>
            </a:r>
          </a:p>
          <a:p>
            <a:r>
              <a:rPr lang="en-US" i="1" dirty="0"/>
              <a:t>When a book has two authors, order the authors in the same way they are presented in the book. Only the first author has the last name first followed by their first name. Use “and” between names. So last name, first name and first name last name – Tolkien, J.R.R. and C.S. Lewis.</a:t>
            </a:r>
          </a:p>
          <a:p>
            <a:r>
              <a:rPr lang="en-US" i="1" dirty="0"/>
              <a:t>If you cannot find a date, write </a:t>
            </a:r>
            <a:r>
              <a:rPr lang="en-US" b="1" dirty="0"/>
              <a:t>n.d.</a:t>
            </a:r>
          </a:p>
          <a:p>
            <a:endParaRPr lang="en-US" dirty="0"/>
          </a:p>
          <a:p>
            <a:pPr marL="0" indent="0">
              <a:buNone/>
            </a:pPr>
            <a:endParaRPr lang="en-US" dirty="0"/>
          </a:p>
        </p:txBody>
      </p:sp>
    </p:spTree>
    <p:extLst>
      <p:ext uri="{BB962C8B-B14F-4D97-AF65-F5344CB8AC3E}">
        <p14:creationId xmlns:p14="http://schemas.microsoft.com/office/powerpoint/2010/main" val="342869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CADD-DCB7-4849-A51D-5B5747A75FD2}"/>
              </a:ext>
            </a:extLst>
          </p:cNvPr>
          <p:cNvSpPr>
            <a:spLocks noGrp="1"/>
          </p:cNvSpPr>
          <p:nvPr>
            <p:ph type="title"/>
          </p:nvPr>
        </p:nvSpPr>
        <p:spPr/>
        <p:txBody>
          <a:bodyPr/>
          <a:lstStyle/>
          <a:p>
            <a:r>
              <a:rPr lang="en-US" b="1" dirty="0"/>
              <a:t>Works Consulted:</a:t>
            </a:r>
            <a:br>
              <a:rPr lang="en-US" b="1" dirty="0"/>
            </a:br>
            <a:r>
              <a:rPr lang="en-US" b="1" dirty="0"/>
              <a:t>Website Citation Format</a:t>
            </a:r>
            <a:endParaRPr lang="en-US" dirty="0"/>
          </a:p>
        </p:txBody>
      </p:sp>
      <p:sp>
        <p:nvSpPr>
          <p:cNvPr id="3" name="Content Placeholder 2">
            <a:extLst>
              <a:ext uri="{FF2B5EF4-FFF2-40B4-BE49-F238E27FC236}">
                <a16:creationId xmlns:a16="http://schemas.microsoft.com/office/drawing/2014/main" id="{2857A31D-C3B7-4860-8312-C1B3A58F3F53}"/>
              </a:ext>
            </a:extLst>
          </p:cNvPr>
          <p:cNvSpPr>
            <a:spLocks noGrp="1"/>
          </p:cNvSpPr>
          <p:nvPr>
            <p:ph idx="1"/>
          </p:nvPr>
        </p:nvSpPr>
        <p:spPr>
          <a:xfrm>
            <a:off x="640080" y="1828800"/>
            <a:ext cx="10012680" cy="4351337"/>
          </a:xfrm>
        </p:spPr>
        <p:txBody>
          <a:bodyPr>
            <a:normAutofit lnSpcReduction="10000"/>
          </a:bodyPr>
          <a:lstStyle/>
          <a:p>
            <a:pPr marL="0" indent="0">
              <a:buNone/>
            </a:pPr>
            <a:endParaRPr lang="en-US" dirty="0"/>
          </a:p>
          <a:p>
            <a:pPr marL="0" indent="0">
              <a:buNone/>
            </a:pPr>
            <a:r>
              <a:rPr lang="en-US" sz="2200" dirty="0"/>
              <a:t>"Title of Webpage or Article." </a:t>
            </a:r>
            <a:r>
              <a:rPr lang="en-US" sz="2200" i="1" dirty="0"/>
              <a:t>Name of Website</a:t>
            </a:r>
            <a:r>
              <a:rPr lang="en-US" sz="2200" dirty="0"/>
              <a:t>, Date Published, URL.</a:t>
            </a:r>
          </a:p>
          <a:p>
            <a:pPr marL="0" indent="0">
              <a:buNone/>
            </a:pPr>
            <a:endParaRPr lang="en-US" sz="2000" dirty="0"/>
          </a:p>
          <a:p>
            <a:pPr marL="0" indent="0">
              <a:buNone/>
            </a:pPr>
            <a:r>
              <a:rPr lang="en-US" sz="2000" b="1" dirty="0"/>
              <a:t>Example: </a:t>
            </a:r>
            <a:r>
              <a:rPr lang="en-US" sz="2000" dirty="0"/>
              <a:t>"Climate Change and Health." </a:t>
            </a:r>
            <a:r>
              <a:rPr lang="en-US" sz="2000" i="1" dirty="0"/>
              <a:t>World Health Organization</a:t>
            </a:r>
            <a:r>
              <a:rPr lang="en-US" sz="2000" dirty="0"/>
              <a:t>, 1 Oct. 2022, www.who.int/news-room/fact-sheets/detail/climate-change-and-health.</a:t>
            </a:r>
          </a:p>
          <a:p>
            <a:pPr marL="0" indent="0">
              <a:buNone/>
            </a:pPr>
            <a:endParaRPr lang="en-US" dirty="0"/>
          </a:p>
          <a:p>
            <a:pPr marL="0" indent="0">
              <a:buNone/>
            </a:pPr>
            <a:r>
              <a:rPr lang="en-US" b="1" dirty="0"/>
              <a:t>Notes: </a:t>
            </a:r>
          </a:p>
          <a:p>
            <a:r>
              <a:rPr lang="en-US" i="1" dirty="0"/>
              <a:t>Include what you can for the date. You may not always find the day or month.</a:t>
            </a:r>
          </a:p>
          <a:p>
            <a:r>
              <a:rPr lang="en-US" i="1" dirty="0"/>
              <a:t>If you cannot find a date, write </a:t>
            </a:r>
            <a:r>
              <a:rPr lang="en-US" b="1" dirty="0"/>
              <a:t>n.d.</a:t>
            </a:r>
          </a:p>
          <a:p>
            <a:r>
              <a:rPr lang="en-US" i="1" dirty="0"/>
              <a:t>If the publisher is different from website name, include after the website name.</a:t>
            </a:r>
            <a:endParaRPr lang="en-US" b="1" i="1" dirty="0"/>
          </a:p>
          <a:p>
            <a:pPr marL="0" indent="0">
              <a:buNone/>
            </a:pPr>
            <a:endParaRPr lang="en-US" dirty="0"/>
          </a:p>
        </p:txBody>
      </p:sp>
    </p:spTree>
    <p:extLst>
      <p:ext uri="{BB962C8B-B14F-4D97-AF65-F5344CB8AC3E}">
        <p14:creationId xmlns:p14="http://schemas.microsoft.com/office/powerpoint/2010/main" val="162088086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7BC17B96-44E1-4D27-8275-49488FA5EBD9}">
  <ds:schemaRefs>
    <ds:schemaRef ds:uri="http://purl.org/dc/dcmitype/"/>
    <ds:schemaRef ds:uri="http://purl.org/dc/elements/1.1/"/>
    <ds:schemaRef ds:uri="http://schemas.microsoft.com/office/2006/metadata/properties"/>
    <ds:schemaRef ds:uri="16c05727-aa75-4e4a-9b5f-8a80a1165891"/>
    <ds:schemaRef ds:uri="http://schemas.microsoft.com/office/infopath/2007/PartnerControls"/>
    <ds:schemaRef ds:uri="http://schemas.openxmlformats.org/package/2006/metadata/core-properties"/>
    <ds:schemaRef ds:uri="http://schemas.microsoft.com/office/2006/documentManagement/type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View design</Template>
  <TotalTime>0</TotalTime>
  <Words>831</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Schoolbook</vt:lpstr>
      <vt:lpstr>Wingdings 2</vt:lpstr>
      <vt:lpstr>View</vt:lpstr>
      <vt:lpstr>Imagine you created a brilliant project, and someone else used your ideas without giving you credit. How would you feel?</vt:lpstr>
      <vt:lpstr>Citing Sources</vt:lpstr>
      <vt:lpstr>Citing sources is how we respect the work of others and show that our own work is credible. When we include citations, we also help others find the same great information we used.   While there are different formats that are used, most have common requirements. </vt:lpstr>
      <vt:lpstr>Common Parts of a Citation</vt:lpstr>
      <vt:lpstr>There are a number of different citation formats that may be followed. Citation styles differ because disciplines care about different things — like authorship, recency, or source depth — and their citation systems reflect those values.  We will use the Modern Language Association (MLA) as our citation guide.   </vt:lpstr>
      <vt:lpstr>MLA (Modern Language Association)</vt:lpstr>
      <vt:lpstr>Works Consulted: </vt:lpstr>
      <vt:lpstr>Works Consulted: Book Citation Format</vt:lpstr>
      <vt:lpstr>Works Consulted: Website Citation Format</vt:lpstr>
      <vt:lpstr>Works Consulted: In-person Interview Citation Format</vt:lpstr>
      <vt:lpstr>Works Consulted: Magazine/Newspaper Article Citation Format</vt:lpstr>
      <vt:lpstr>Think of citations as a way to answer these questions for their reader:   Where did you find this idea?   Where can I find more information if   want to learn more?</vt:lpstr>
      <vt:lpstr>Checking Your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2025-05-27T23:32:52Z</dcterms:created>
  <dcterms:modified xsi:type="dcterms:W3CDTF">2025-06-03T13:11:59Z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