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80" r:id="rId9"/>
    <p:sldId id="282" r:id="rId10"/>
    <p:sldId id="263" r:id="rId11"/>
    <p:sldId id="264" r:id="rId12"/>
    <p:sldId id="265" r:id="rId13"/>
    <p:sldId id="266" r:id="rId14"/>
    <p:sldId id="267" r:id="rId15"/>
    <p:sldId id="281" r:id="rId16"/>
    <p:sldId id="268" r:id="rId17"/>
    <p:sldId id="269" r:id="rId18"/>
    <p:sldId id="270" r:id="rId19"/>
    <p:sldId id="271" r:id="rId20"/>
    <p:sldId id="283" r:id="rId21"/>
    <p:sldId id="272" r:id="rId22"/>
    <p:sldId id="273" r:id="rId23"/>
    <p:sldId id="274" r:id="rId24"/>
    <p:sldId id="275" r:id="rId25"/>
    <p:sldId id="284" r:id="rId26"/>
    <p:sldId id="276" r:id="rId27"/>
    <p:sldId id="277" r:id="rId28"/>
    <p:sldId id="278" r:id="rId29"/>
    <p:sldId id="279"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7/25/2025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7/25/2025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7/25/2025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7/25/2025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7/25/2025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7/25/2025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7/25/2025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7/25/2025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7/25/2025</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7/25/2025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7/25/2025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7/25/2025</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E368D-EDCB-4E4F-A197-7F7B5067D252}"/>
              </a:ext>
            </a:extLst>
          </p:cNvPr>
          <p:cNvSpPr>
            <a:spLocks noGrp="1"/>
          </p:cNvSpPr>
          <p:nvPr>
            <p:ph type="ctrTitle"/>
          </p:nvPr>
        </p:nvSpPr>
        <p:spPr/>
        <p:txBody>
          <a:bodyPr>
            <a:normAutofit fontScale="90000"/>
          </a:bodyPr>
          <a:lstStyle/>
          <a:p>
            <a:r>
              <a:rPr lang="en-US" b="1" dirty="0"/>
              <a:t>Writing Your Research Paper</a:t>
            </a:r>
            <a:endParaRPr lang="en-US" dirty="0"/>
          </a:p>
        </p:txBody>
      </p:sp>
      <p:sp>
        <p:nvSpPr>
          <p:cNvPr id="3" name="Subtitle 2">
            <a:extLst>
              <a:ext uri="{FF2B5EF4-FFF2-40B4-BE49-F238E27FC236}">
                <a16:creationId xmlns:a16="http://schemas.microsoft.com/office/drawing/2014/main" id="{0D73D369-789F-4274-9CE8-E92057317522}"/>
              </a:ext>
            </a:extLst>
          </p:cNvPr>
          <p:cNvSpPr>
            <a:spLocks noGrp="1"/>
          </p:cNvSpPr>
          <p:nvPr>
            <p:ph type="subTitle" idx="1"/>
          </p:nvPr>
        </p:nvSpPr>
        <p:spPr/>
        <p:txBody>
          <a:bodyPr/>
          <a:lstStyle/>
          <a:p>
            <a:r>
              <a:rPr lang="en-US" dirty="0"/>
              <a:t>Heritage Fair</a:t>
            </a:r>
          </a:p>
        </p:txBody>
      </p:sp>
    </p:spTree>
    <p:extLst>
      <p:ext uri="{BB962C8B-B14F-4D97-AF65-F5344CB8AC3E}">
        <p14:creationId xmlns:p14="http://schemas.microsoft.com/office/powerpoint/2010/main" val="3823015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4299F-284E-4546-930E-03A9C862DF2A}"/>
              </a:ext>
            </a:extLst>
          </p:cNvPr>
          <p:cNvSpPr>
            <a:spLocks noGrp="1"/>
          </p:cNvSpPr>
          <p:nvPr>
            <p:ph type="title"/>
          </p:nvPr>
        </p:nvSpPr>
        <p:spPr/>
        <p:txBody>
          <a:bodyPr/>
          <a:lstStyle/>
          <a:p>
            <a:r>
              <a:rPr lang="en-US" dirty="0"/>
              <a:t>Elements of a Good Introduction</a:t>
            </a:r>
          </a:p>
        </p:txBody>
      </p:sp>
      <p:sp>
        <p:nvSpPr>
          <p:cNvPr id="3" name="Content Placeholder 2">
            <a:extLst>
              <a:ext uri="{FF2B5EF4-FFF2-40B4-BE49-F238E27FC236}">
                <a16:creationId xmlns:a16="http://schemas.microsoft.com/office/drawing/2014/main" id="{C89EB4BC-3BFA-45B5-82AC-57A3C189262C}"/>
              </a:ext>
            </a:extLst>
          </p:cNvPr>
          <p:cNvSpPr>
            <a:spLocks noGrp="1"/>
          </p:cNvSpPr>
          <p:nvPr>
            <p:ph idx="1"/>
          </p:nvPr>
        </p:nvSpPr>
        <p:spPr>
          <a:xfrm>
            <a:off x="1359242" y="1890584"/>
            <a:ext cx="9650627" cy="4967416"/>
          </a:xfrm>
        </p:spPr>
        <p:txBody>
          <a:bodyPr>
            <a:normAutofit fontScale="92500" lnSpcReduction="20000"/>
          </a:bodyPr>
          <a:lstStyle/>
          <a:p>
            <a:pPr marL="6160" indent="0">
              <a:buNone/>
            </a:pPr>
            <a:r>
              <a:rPr lang="en-US" sz="2400" dirty="0"/>
              <a:t>The introduction sets the stage for the paper by grabbing the reader’s attention, providing background information, and presenting the thesis statement. </a:t>
            </a:r>
          </a:p>
          <a:p>
            <a:pPr marL="6160" indent="0">
              <a:buNone/>
            </a:pPr>
            <a:r>
              <a:rPr lang="en-US" sz="2400" dirty="0"/>
              <a:t>Each part of the introduction has a specific purpose:</a:t>
            </a:r>
          </a:p>
          <a:p>
            <a:pPr marL="6160" indent="0">
              <a:buNone/>
            </a:pPr>
            <a:endParaRPr lang="en-US" sz="1200" dirty="0"/>
          </a:p>
          <a:p>
            <a:pPr lvl="1"/>
            <a:r>
              <a:rPr lang="en-US" sz="2200" dirty="0"/>
              <a:t>Hook: Captures the reader’s interest (e.g., an interesting fact, question, or bold statement).</a:t>
            </a:r>
          </a:p>
          <a:p>
            <a:pPr lvl="0"/>
            <a:endParaRPr lang="en-US" sz="1200" dirty="0"/>
          </a:p>
          <a:p>
            <a:pPr lvl="1"/>
            <a:r>
              <a:rPr lang="en-US" sz="2200" b="1" dirty="0"/>
              <a:t>Background Information:</a:t>
            </a:r>
            <a:r>
              <a:rPr lang="en-US" sz="2200" dirty="0"/>
              <a:t> Gives context for the topic and prepares the reader for what’s to come.</a:t>
            </a:r>
          </a:p>
          <a:p>
            <a:pPr lvl="0"/>
            <a:endParaRPr lang="en-US" sz="1200" dirty="0"/>
          </a:p>
          <a:p>
            <a:pPr lvl="1"/>
            <a:r>
              <a:rPr lang="en-US" sz="2200" b="1" dirty="0"/>
              <a:t>Thesis Statement:</a:t>
            </a:r>
            <a:r>
              <a:rPr lang="en-US" sz="2200" dirty="0"/>
              <a:t> Summarizes the main idea of the paper and previews the body paragraphs.</a:t>
            </a:r>
          </a:p>
          <a:p>
            <a:endParaRPr lang="en-US" dirty="0"/>
          </a:p>
        </p:txBody>
      </p:sp>
    </p:spTree>
    <p:extLst>
      <p:ext uri="{BB962C8B-B14F-4D97-AF65-F5344CB8AC3E}">
        <p14:creationId xmlns:p14="http://schemas.microsoft.com/office/powerpoint/2010/main" val="2450893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E35BE-9920-44E0-A65A-3962ABCCB47E}"/>
              </a:ext>
            </a:extLst>
          </p:cNvPr>
          <p:cNvSpPr>
            <a:spLocks noGrp="1"/>
          </p:cNvSpPr>
          <p:nvPr>
            <p:ph type="title"/>
          </p:nvPr>
        </p:nvSpPr>
        <p:spPr/>
        <p:txBody>
          <a:bodyPr/>
          <a:lstStyle/>
          <a:p>
            <a:r>
              <a:rPr lang="en-US" dirty="0"/>
              <a:t>Example: Maple Syrup</a:t>
            </a:r>
          </a:p>
        </p:txBody>
      </p:sp>
      <p:sp>
        <p:nvSpPr>
          <p:cNvPr id="3" name="Content Placeholder 2">
            <a:extLst>
              <a:ext uri="{FF2B5EF4-FFF2-40B4-BE49-F238E27FC236}">
                <a16:creationId xmlns:a16="http://schemas.microsoft.com/office/drawing/2014/main" id="{64011D2B-4F92-465A-892B-1C2B1A312A8E}"/>
              </a:ext>
            </a:extLst>
          </p:cNvPr>
          <p:cNvSpPr>
            <a:spLocks noGrp="1"/>
          </p:cNvSpPr>
          <p:nvPr>
            <p:ph idx="1"/>
          </p:nvPr>
        </p:nvSpPr>
        <p:spPr>
          <a:xfrm>
            <a:off x="1458097" y="2052116"/>
            <a:ext cx="9112042" cy="3997828"/>
          </a:xfrm>
        </p:spPr>
        <p:txBody>
          <a:bodyPr>
            <a:normAutofit fontScale="92500"/>
          </a:bodyPr>
          <a:lstStyle/>
          <a:p>
            <a:r>
              <a:rPr lang="en-US" sz="2400" dirty="0"/>
              <a:t>"Long before it was paired with our breakfast pancakes, maple syrup was cherished by Indigenous peoples of North America, who used it as a sweetener and in cooking. Maple syrup is an important part of Canadian heritage. Its rich history ties to both Indigenous peoples and early settlers, who developed methods of collecting and processing sap. Today, modern techniques make production more efficient, but the cultural significance remains strong. Quebec leads the world in maple syrup production, highlighting its role in Canada’s economy and identity."</a:t>
            </a:r>
          </a:p>
          <a:p>
            <a:endParaRPr lang="en-US" dirty="0"/>
          </a:p>
        </p:txBody>
      </p:sp>
    </p:spTree>
    <p:extLst>
      <p:ext uri="{BB962C8B-B14F-4D97-AF65-F5344CB8AC3E}">
        <p14:creationId xmlns:p14="http://schemas.microsoft.com/office/powerpoint/2010/main" val="1542667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BE91C-610E-4F7D-B541-AC20D1A348AC}"/>
              </a:ext>
            </a:extLst>
          </p:cNvPr>
          <p:cNvSpPr>
            <a:spLocks noGrp="1"/>
          </p:cNvSpPr>
          <p:nvPr>
            <p:ph type="title"/>
          </p:nvPr>
        </p:nvSpPr>
        <p:spPr/>
        <p:txBody>
          <a:bodyPr/>
          <a:lstStyle/>
          <a:p>
            <a:r>
              <a:rPr lang="en-US" dirty="0"/>
              <a:t>Elements of a Good Introduction</a:t>
            </a:r>
          </a:p>
        </p:txBody>
      </p:sp>
      <p:sp>
        <p:nvSpPr>
          <p:cNvPr id="3" name="Content Placeholder 2">
            <a:extLst>
              <a:ext uri="{FF2B5EF4-FFF2-40B4-BE49-F238E27FC236}">
                <a16:creationId xmlns:a16="http://schemas.microsoft.com/office/drawing/2014/main" id="{87569842-2D44-4205-A90A-350B3A103682}"/>
              </a:ext>
            </a:extLst>
          </p:cNvPr>
          <p:cNvSpPr>
            <a:spLocks noGrp="1"/>
          </p:cNvSpPr>
          <p:nvPr>
            <p:ph idx="1"/>
          </p:nvPr>
        </p:nvSpPr>
        <p:spPr>
          <a:xfrm>
            <a:off x="1779373" y="2052116"/>
            <a:ext cx="8790766" cy="4373398"/>
          </a:xfrm>
        </p:spPr>
        <p:txBody>
          <a:bodyPr>
            <a:normAutofit fontScale="85000" lnSpcReduction="20000"/>
          </a:bodyPr>
          <a:lstStyle/>
          <a:p>
            <a:pPr marL="6160" lvl="0" indent="0">
              <a:buNone/>
            </a:pPr>
            <a:r>
              <a:rPr lang="en-US" sz="3000" dirty="0"/>
              <a:t>The </a:t>
            </a:r>
            <a:r>
              <a:rPr lang="en-US" sz="3000" b="1" dirty="0"/>
              <a:t>Hook</a:t>
            </a:r>
            <a:r>
              <a:rPr lang="en-US" sz="3000" dirty="0"/>
              <a:t> </a:t>
            </a:r>
          </a:p>
          <a:p>
            <a:pPr lvl="1"/>
            <a:r>
              <a:rPr lang="en-US" sz="2600" dirty="0"/>
              <a:t>"Long before it was paired with our breakfast pancakes..."</a:t>
            </a:r>
          </a:p>
          <a:p>
            <a:endParaRPr lang="en-US" sz="1200" dirty="0"/>
          </a:p>
          <a:p>
            <a:pPr marL="6160" lvl="0" indent="0">
              <a:buNone/>
            </a:pPr>
            <a:r>
              <a:rPr lang="en-US" sz="3000" dirty="0"/>
              <a:t>The </a:t>
            </a:r>
            <a:r>
              <a:rPr lang="en-US" sz="3000" b="1" dirty="0"/>
              <a:t>Background Information</a:t>
            </a:r>
            <a:r>
              <a:rPr lang="en-US" sz="3000" dirty="0"/>
              <a:t> </a:t>
            </a:r>
          </a:p>
          <a:p>
            <a:pPr lvl="1"/>
            <a:r>
              <a:rPr lang="en-US" sz="2600" dirty="0"/>
              <a:t>"Its rich history ties to both Indigenous peoples and early settlers”; “Today, modern techniques make production more efficient"; "Quebec leads the world in maple syrup production."</a:t>
            </a:r>
          </a:p>
          <a:p>
            <a:endParaRPr lang="en-US" sz="1100" dirty="0"/>
          </a:p>
          <a:p>
            <a:pPr marL="6160" lvl="0" indent="0">
              <a:buNone/>
            </a:pPr>
            <a:r>
              <a:rPr lang="en-US" sz="2600" dirty="0"/>
              <a:t>The </a:t>
            </a:r>
            <a:r>
              <a:rPr lang="en-US" sz="2600" b="1" dirty="0"/>
              <a:t>Thesis Statement</a:t>
            </a:r>
            <a:r>
              <a:rPr lang="en-US" sz="2600" dirty="0"/>
              <a:t> </a:t>
            </a:r>
          </a:p>
          <a:p>
            <a:pPr lvl="1"/>
            <a:r>
              <a:rPr lang="en-US" sz="2600" dirty="0"/>
              <a:t>"Maple syrup is an important part of Canadian heritage."</a:t>
            </a:r>
          </a:p>
          <a:p>
            <a:endParaRPr lang="en-US" dirty="0"/>
          </a:p>
        </p:txBody>
      </p:sp>
    </p:spTree>
    <p:extLst>
      <p:ext uri="{BB962C8B-B14F-4D97-AF65-F5344CB8AC3E}">
        <p14:creationId xmlns:p14="http://schemas.microsoft.com/office/powerpoint/2010/main" val="137298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0C5E8-AB13-4D2B-A4E9-C918D01AA1E6}"/>
              </a:ext>
            </a:extLst>
          </p:cNvPr>
          <p:cNvSpPr>
            <a:spLocks noGrp="1"/>
          </p:cNvSpPr>
          <p:nvPr>
            <p:ph type="title"/>
          </p:nvPr>
        </p:nvSpPr>
        <p:spPr/>
        <p:txBody>
          <a:bodyPr/>
          <a:lstStyle/>
          <a:p>
            <a:r>
              <a:rPr lang="en-US" dirty="0"/>
              <a:t>Elements of a Good Introduction</a:t>
            </a:r>
          </a:p>
        </p:txBody>
      </p:sp>
      <p:sp>
        <p:nvSpPr>
          <p:cNvPr id="3" name="Content Placeholder 2">
            <a:extLst>
              <a:ext uri="{FF2B5EF4-FFF2-40B4-BE49-F238E27FC236}">
                <a16:creationId xmlns:a16="http://schemas.microsoft.com/office/drawing/2014/main" id="{CDAC675A-E055-49A1-9440-E6F0C58CBC22}"/>
              </a:ext>
            </a:extLst>
          </p:cNvPr>
          <p:cNvSpPr>
            <a:spLocks noGrp="1"/>
          </p:cNvSpPr>
          <p:nvPr>
            <p:ph idx="1"/>
          </p:nvPr>
        </p:nvSpPr>
        <p:spPr>
          <a:xfrm>
            <a:off x="1743865" y="2422819"/>
            <a:ext cx="8704269" cy="3997828"/>
          </a:xfrm>
        </p:spPr>
        <p:txBody>
          <a:bodyPr>
            <a:normAutofit/>
          </a:bodyPr>
          <a:lstStyle/>
          <a:p>
            <a:pPr lvl="1"/>
            <a:r>
              <a:rPr lang="en-US" sz="2400" dirty="0"/>
              <a:t>Why do you think each part is important?</a:t>
            </a:r>
          </a:p>
          <a:p>
            <a:pPr lvl="1"/>
            <a:r>
              <a:rPr lang="en-US" sz="2400" dirty="0"/>
              <a:t>How does the introductory paragraph prepares the reader for the rest of the paper?</a:t>
            </a:r>
          </a:p>
          <a:p>
            <a:endParaRPr lang="en-US" sz="2800" dirty="0"/>
          </a:p>
          <a:p>
            <a:pPr marL="6160" indent="0">
              <a:buNone/>
            </a:pPr>
            <a:r>
              <a:rPr lang="en-US" sz="2800" dirty="0"/>
              <a:t>A well-crafted introduction sets the tone for the entire piece and helps readers know what to expect.</a:t>
            </a:r>
          </a:p>
          <a:p>
            <a:endParaRPr lang="en-US" dirty="0"/>
          </a:p>
        </p:txBody>
      </p:sp>
    </p:spTree>
    <p:extLst>
      <p:ext uri="{BB962C8B-B14F-4D97-AF65-F5344CB8AC3E}">
        <p14:creationId xmlns:p14="http://schemas.microsoft.com/office/powerpoint/2010/main" val="4054473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58A09-1A38-45E4-A54A-F65BB0649300}"/>
              </a:ext>
            </a:extLst>
          </p:cNvPr>
          <p:cNvSpPr>
            <a:spLocks noGrp="1"/>
          </p:cNvSpPr>
          <p:nvPr>
            <p:ph type="title"/>
          </p:nvPr>
        </p:nvSpPr>
        <p:spPr/>
        <p:txBody>
          <a:bodyPr/>
          <a:lstStyle/>
          <a:p>
            <a:r>
              <a:rPr lang="en-US" dirty="0"/>
              <a:t>Heritage Fair Introduction Paragraphs</a:t>
            </a:r>
          </a:p>
        </p:txBody>
      </p:sp>
      <p:sp>
        <p:nvSpPr>
          <p:cNvPr id="3" name="Content Placeholder 2">
            <a:extLst>
              <a:ext uri="{FF2B5EF4-FFF2-40B4-BE49-F238E27FC236}">
                <a16:creationId xmlns:a16="http://schemas.microsoft.com/office/drawing/2014/main" id="{E82A20B2-394E-468B-9A50-C012BF862A51}"/>
              </a:ext>
            </a:extLst>
          </p:cNvPr>
          <p:cNvSpPr>
            <a:spLocks noGrp="1"/>
          </p:cNvSpPr>
          <p:nvPr>
            <p:ph idx="1"/>
          </p:nvPr>
        </p:nvSpPr>
        <p:spPr>
          <a:xfrm>
            <a:off x="1346886" y="1792623"/>
            <a:ext cx="9223253" cy="4595819"/>
          </a:xfrm>
        </p:spPr>
        <p:txBody>
          <a:bodyPr>
            <a:normAutofit/>
          </a:bodyPr>
          <a:lstStyle/>
          <a:p>
            <a:pPr marL="6160" indent="0">
              <a:buNone/>
            </a:pPr>
            <a:r>
              <a:rPr lang="en-US" dirty="0"/>
              <a:t>Complete the "Heritage Fair Introduction Paragraphs" worksheet by reading and identifying the three elements of a strong introduction paragraph. </a:t>
            </a:r>
          </a:p>
          <a:p>
            <a:pPr lvl="1"/>
            <a:r>
              <a:rPr lang="en-US" dirty="0"/>
              <a:t>To start, only complete the first paragraph. When everyone is complete, we will review as a class.</a:t>
            </a:r>
          </a:p>
          <a:p>
            <a:pPr lvl="1"/>
            <a:r>
              <a:rPr lang="en-US" dirty="0"/>
              <a:t>Complete the second paragraph and discuss in your group. We will then see what each group answered.</a:t>
            </a:r>
          </a:p>
          <a:p>
            <a:pPr lvl="1"/>
            <a:r>
              <a:rPr lang="en-US" dirty="0"/>
              <a:t>Finally, complete the third paragraph and hand in your page for assessment. </a:t>
            </a:r>
          </a:p>
          <a:p>
            <a:pPr marL="6160" indent="0">
              <a:buNone/>
            </a:pPr>
            <a:r>
              <a:rPr lang="en-US" dirty="0"/>
              <a:t>You will now complete the “My Heritage Fair Introduction”  </a:t>
            </a:r>
            <a:r>
              <a:rPr lang="en-US" b="1" dirty="0"/>
              <a:t>worksheet. You will </a:t>
            </a:r>
            <a:r>
              <a:rPr lang="en-US" dirty="0"/>
              <a:t>write an introductory paragraph based on your Heritage Fair topic and research. Be sure to include a hook, a thesis, and at least three topics you will discuss.</a:t>
            </a:r>
          </a:p>
        </p:txBody>
      </p:sp>
    </p:spTree>
    <p:extLst>
      <p:ext uri="{BB962C8B-B14F-4D97-AF65-F5344CB8AC3E}">
        <p14:creationId xmlns:p14="http://schemas.microsoft.com/office/powerpoint/2010/main" val="3647115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26026-DC4B-4617-B78C-B11D30619E1E}"/>
              </a:ext>
            </a:extLst>
          </p:cNvPr>
          <p:cNvSpPr>
            <a:spLocks noGrp="1"/>
          </p:cNvSpPr>
          <p:nvPr>
            <p:ph type="title"/>
          </p:nvPr>
        </p:nvSpPr>
        <p:spPr/>
        <p:txBody>
          <a:bodyPr/>
          <a:lstStyle/>
          <a:p>
            <a:r>
              <a:rPr lang="en-US" dirty="0"/>
              <a:t>My Heritage Fair Introduction</a:t>
            </a:r>
            <a:br>
              <a:rPr lang="en-US" dirty="0"/>
            </a:br>
            <a:r>
              <a:rPr lang="en-US" b="1" dirty="0"/>
              <a:t>Peer Review Activity</a:t>
            </a:r>
            <a:endParaRPr lang="en-US" dirty="0"/>
          </a:p>
        </p:txBody>
      </p:sp>
      <p:sp>
        <p:nvSpPr>
          <p:cNvPr id="3" name="Content Placeholder 2">
            <a:extLst>
              <a:ext uri="{FF2B5EF4-FFF2-40B4-BE49-F238E27FC236}">
                <a16:creationId xmlns:a16="http://schemas.microsoft.com/office/drawing/2014/main" id="{76581AD7-2865-4154-88E8-FD251438E0BA}"/>
              </a:ext>
            </a:extLst>
          </p:cNvPr>
          <p:cNvSpPr>
            <a:spLocks noGrp="1"/>
          </p:cNvSpPr>
          <p:nvPr>
            <p:ph idx="1"/>
          </p:nvPr>
        </p:nvSpPr>
        <p:spPr>
          <a:xfrm>
            <a:off x="1519881" y="2422819"/>
            <a:ext cx="9050258" cy="3997828"/>
          </a:xfrm>
        </p:spPr>
        <p:txBody>
          <a:bodyPr>
            <a:normAutofit lnSpcReduction="10000"/>
          </a:bodyPr>
          <a:lstStyle/>
          <a:p>
            <a:pPr marL="6160" indent="0">
              <a:buNone/>
            </a:pPr>
            <a:r>
              <a:rPr lang="en-US" sz="2400" dirty="0"/>
              <a:t>After completing your introductory paragraph, share it with a partner or in a small group. Take turns reading each other’s paragraphs and provide constructive feedback. Focus on:</a:t>
            </a:r>
          </a:p>
          <a:p>
            <a:pPr marL="6160" indent="0">
              <a:buNone/>
            </a:pPr>
            <a:endParaRPr lang="en-US" sz="1100" dirty="0"/>
          </a:p>
          <a:p>
            <a:pPr lvl="2"/>
            <a:r>
              <a:rPr lang="en-US" sz="2000" dirty="0"/>
              <a:t>Whether the hook grabs attention effectively.</a:t>
            </a:r>
          </a:p>
          <a:p>
            <a:pPr lvl="2"/>
            <a:r>
              <a:rPr lang="en-US" sz="2000" dirty="0"/>
              <a:t>If the thesis clearly explains the topic of the paper.</a:t>
            </a:r>
          </a:p>
          <a:p>
            <a:pPr lvl="2"/>
            <a:r>
              <a:rPr lang="en-US" sz="2000" dirty="0"/>
              <a:t>How well the three topics are introduced. Work together to suggest improvements and refine each paragraph to make it as strong as possible.</a:t>
            </a:r>
          </a:p>
          <a:p>
            <a:endParaRPr lang="en-US" dirty="0"/>
          </a:p>
        </p:txBody>
      </p:sp>
    </p:spTree>
    <p:extLst>
      <p:ext uri="{BB962C8B-B14F-4D97-AF65-F5344CB8AC3E}">
        <p14:creationId xmlns:p14="http://schemas.microsoft.com/office/powerpoint/2010/main" val="2370640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0D38F-1CB7-4756-B396-B2F8D76AA892}"/>
              </a:ext>
            </a:extLst>
          </p:cNvPr>
          <p:cNvSpPr>
            <a:spLocks noGrp="1"/>
          </p:cNvSpPr>
          <p:nvPr>
            <p:ph type="title"/>
          </p:nvPr>
        </p:nvSpPr>
        <p:spPr/>
        <p:txBody>
          <a:bodyPr/>
          <a:lstStyle/>
          <a:p>
            <a:r>
              <a:rPr lang="en-US" b="1" dirty="0"/>
              <a:t>Adding Student Voice</a:t>
            </a:r>
            <a:endParaRPr lang="en-US" dirty="0"/>
          </a:p>
        </p:txBody>
      </p:sp>
      <p:sp>
        <p:nvSpPr>
          <p:cNvPr id="3" name="Content Placeholder 2">
            <a:extLst>
              <a:ext uri="{FF2B5EF4-FFF2-40B4-BE49-F238E27FC236}">
                <a16:creationId xmlns:a16="http://schemas.microsoft.com/office/drawing/2014/main" id="{C555C14A-A061-4311-A101-6DC529C45F3D}"/>
              </a:ext>
            </a:extLst>
          </p:cNvPr>
          <p:cNvSpPr>
            <a:spLocks noGrp="1"/>
          </p:cNvSpPr>
          <p:nvPr>
            <p:ph idx="1"/>
          </p:nvPr>
        </p:nvSpPr>
        <p:spPr>
          <a:xfrm>
            <a:off x="1767016" y="2052116"/>
            <a:ext cx="8803123" cy="4447538"/>
          </a:xfrm>
        </p:spPr>
        <p:txBody>
          <a:bodyPr>
            <a:normAutofit fontScale="92500" lnSpcReduction="20000"/>
          </a:bodyPr>
          <a:lstStyle/>
          <a:p>
            <a:pPr marL="6160" indent="0">
              <a:buNone/>
            </a:pPr>
            <a:r>
              <a:rPr lang="en-US" dirty="0"/>
              <a:t>"Maple syrup is made by boiling sap from sugar maple trees. The sap is collected in the spring when temperatures are ideal for sap flow. After collection, it is boiled to remove water, leaving behind a thick, sweet syrup that is can be used as a topping for pancakes and waffles.“</a:t>
            </a:r>
          </a:p>
          <a:p>
            <a:pPr marL="6160" indent="0">
              <a:buNone/>
            </a:pPr>
            <a:endParaRPr lang="en-US" sz="900" dirty="0"/>
          </a:p>
          <a:p>
            <a:r>
              <a:rPr lang="en-US" sz="2400" dirty="0"/>
              <a:t>Ask yourself these questions:</a:t>
            </a:r>
          </a:p>
          <a:p>
            <a:pPr lvl="2"/>
            <a:r>
              <a:rPr lang="en-US" sz="1900" dirty="0"/>
              <a:t>Do you understand the paragraph?</a:t>
            </a:r>
          </a:p>
          <a:p>
            <a:pPr lvl="2"/>
            <a:r>
              <a:rPr lang="en-US" sz="1900" dirty="0"/>
              <a:t>Does it provide all the necessary information about the topic?</a:t>
            </a:r>
          </a:p>
          <a:p>
            <a:pPr lvl="2"/>
            <a:r>
              <a:rPr lang="en-US" sz="1900" dirty="0"/>
              <a:t>Does it effectively capture the reader's attention or is something feels missing.</a:t>
            </a:r>
          </a:p>
          <a:p>
            <a:pPr marL="457010" lvl="1" indent="0">
              <a:buNone/>
            </a:pPr>
            <a:r>
              <a:rPr lang="en-US" dirty="0"/>
              <a:t> </a:t>
            </a:r>
          </a:p>
          <a:p>
            <a:pPr marL="6160" indent="0" algn="ctr">
              <a:buNone/>
            </a:pPr>
            <a:r>
              <a:rPr lang="en-US" sz="2500" dirty="0"/>
              <a:t>What do you think is the problem with this paragraph?</a:t>
            </a:r>
          </a:p>
        </p:txBody>
      </p:sp>
    </p:spTree>
    <p:extLst>
      <p:ext uri="{BB962C8B-B14F-4D97-AF65-F5344CB8AC3E}">
        <p14:creationId xmlns:p14="http://schemas.microsoft.com/office/powerpoint/2010/main" val="145212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44B99-5923-40FB-9151-5FC801006AE3}"/>
              </a:ext>
            </a:extLst>
          </p:cNvPr>
          <p:cNvSpPr>
            <a:spLocks noGrp="1"/>
          </p:cNvSpPr>
          <p:nvPr>
            <p:ph type="title"/>
          </p:nvPr>
        </p:nvSpPr>
        <p:spPr/>
        <p:txBody>
          <a:bodyPr/>
          <a:lstStyle/>
          <a:p>
            <a:r>
              <a:rPr lang="en-US" b="1" dirty="0"/>
              <a:t>Adding Student Voice</a:t>
            </a:r>
            <a:endParaRPr lang="en-US" dirty="0"/>
          </a:p>
        </p:txBody>
      </p:sp>
      <p:sp>
        <p:nvSpPr>
          <p:cNvPr id="3" name="Content Placeholder 2">
            <a:extLst>
              <a:ext uri="{FF2B5EF4-FFF2-40B4-BE49-F238E27FC236}">
                <a16:creationId xmlns:a16="http://schemas.microsoft.com/office/drawing/2014/main" id="{07421233-857A-4429-A5E8-C1446143CB6C}"/>
              </a:ext>
            </a:extLst>
          </p:cNvPr>
          <p:cNvSpPr>
            <a:spLocks noGrp="1"/>
          </p:cNvSpPr>
          <p:nvPr>
            <p:ph idx="1"/>
          </p:nvPr>
        </p:nvSpPr>
        <p:spPr>
          <a:xfrm>
            <a:off x="1421027" y="1656699"/>
            <a:ext cx="9149112" cy="4707031"/>
          </a:xfrm>
        </p:spPr>
        <p:txBody>
          <a:bodyPr>
            <a:normAutofit fontScale="70000" lnSpcReduction="20000"/>
          </a:bodyPr>
          <a:lstStyle/>
          <a:p>
            <a:pPr marL="6160" indent="0">
              <a:buNone/>
            </a:pPr>
            <a:r>
              <a:rPr lang="en-US" sz="2600" dirty="0"/>
              <a:t>While the paragraph includes the key facts, it feels flat and uninteresting. Adding voice can make even factual writing more engaging and relatable. You can try these techniques:</a:t>
            </a:r>
          </a:p>
          <a:p>
            <a:pPr marL="6160" indent="0">
              <a:buNone/>
            </a:pPr>
            <a:endParaRPr lang="en-US" sz="1300" dirty="0"/>
          </a:p>
          <a:p>
            <a:pPr lvl="0"/>
            <a:r>
              <a:rPr lang="en-US" sz="2600" b="1" dirty="0"/>
              <a:t>Use descriptive language:</a:t>
            </a:r>
            <a:r>
              <a:rPr lang="en-US" sz="2600" dirty="0"/>
              <a:t> Adding vivid details helps readers visualize the topic. For example: "Golden maple syrup flows like liquid sunlight, a sweet reward for months of hard work.“</a:t>
            </a:r>
          </a:p>
          <a:p>
            <a:pPr lvl="0"/>
            <a:endParaRPr lang="en-US" sz="600" dirty="0"/>
          </a:p>
          <a:p>
            <a:pPr lvl="0"/>
            <a:r>
              <a:rPr lang="en-US" sz="2600" b="1" dirty="0"/>
              <a:t>Ask rhetorical questions:</a:t>
            </a:r>
            <a:r>
              <a:rPr lang="en-US" sz="2600" dirty="0"/>
              <a:t> Questions can spark curiosity and connect with the reader. For example: "Did you know it takes 40 liters of sap to produce just one liter of maple syrup?"</a:t>
            </a:r>
          </a:p>
          <a:p>
            <a:pPr marL="6160" indent="0">
              <a:buNone/>
            </a:pPr>
            <a:endParaRPr lang="en-US" sz="600" dirty="0"/>
          </a:p>
          <a:p>
            <a:pPr lvl="0"/>
            <a:r>
              <a:rPr lang="en-US" sz="2600" b="1" dirty="0"/>
              <a:t>Share personal reflections:</a:t>
            </a:r>
            <a:r>
              <a:rPr lang="en-US" sz="2600" dirty="0"/>
              <a:t> Including personal thoughts or reactions can make writing more relatable. For example: "I never realized how much effort goes into making maple syrup—it gave me a new appreciation for this Canadian tradition."</a:t>
            </a:r>
          </a:p>
        </p:txBody>
      </p:sp>
    </p:spTree>
    <p:extLst>
      <p:ext uri="{BB962C8B-B14F-4D97-AF65-F5344CB8AC3E}">
        <p14:creationId xmlns:p14="http://schemas.microsoft.com/office/powerpoint/2010/main" val="832188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43440-6F8F-4316-81AD-1FCE9BB7499C}"/>
              </a:ext>
            </a:extLst>
          </p:cNvPr>
          <p:cNvSpPr>
            <a:spLocks noGrp="1"/>
          </p:cNvSpPr>
          <p:nvPr>
            <p:ph type="title"/>
          </p:nvPr>
        </p:nvSpPr>
        <p:spPr/>
        <p:txBody>
          <a:bodyPr/>
          <a:lstStyle/>
          <a:p>
            <a:r>
              <a:rPr lang="en-US" b="1" dirty="0"/>
              <a:t>Adding Student Voice</a:t>
            </a:r>
            <a:endParaRPr lang="en-US" dirty="0"/>
          </a:p>
        </p:txBody>
      </p:sp>
      <p:sp>
        <p:nvSpPr>
          <p:cNvPr id="3" name="Content Placeholder 2">
            <a:extLst>
              <a:ext uri="{FF2B5EF4-FFF2-40B4-BE49-F238E27FC236}">
                <a16:creationId xmlns:a16="http://schemas.microsoft.com/office/drawing/2014/main" id="{0E5A2535-CB45-48B4-A9B0-FEA6CC30035A}"/>
              </a:ext>
            </a:extLst>
          </p:cNvPr>
          <p:cNvSpPr>
            <a:spLocks noGrp="1"/>
          </p:cNvSpPr>
          <p:nvPr>
            <p:ph idx="1"/>
          </p:nvPr>
        </p:nvSpPr>
        <p:spPr>
          <a:xfrm>
            <a:off x="1470454" y="2052115"/>
            <a:ext cx="9099685" cy="4632889"/>
          </a:xfrm>
        </p:spPr>
        <p:txBody>
          <a:bodyPr>
            <a:normAutofit lnSpcReduction="10000"/>
          </a:bodyPr>
          <a:lstStyle/>
          <a:p>
            <a:pPr marL="6160" indent="0">
              <a:buNone/>
            </a:pPr>
            <a:r>
              <a:rPr lang="en-US" dirty="0"/>
              <a:t>"Maple syrup is made by boiling sap from sugar maple trees. The sap is collected in the spring when temperatures are ideal for sap flow. After collection, it is boiled to remove water, leaving behind a thick, sweet syrup that is can be used as a topping for pancakes and waffles."</a:t>
            </a:r>
          </a:p>
          <a:p>
            <a:endParaRPr lang="en-US" dirty="0"/>
          </a:p>
          <a:p>
            <a:pPr marL="6160" indent="0" algn="ctr">
              <a:buNone/>
            </a:pPr>
            <a:r>
              <a:rPr lang="en-US" dirty="0"/>
              <a:t>…can become…</a:t>
            </a:r>
          </a:p>
          <a:p>
            <a:pPr marL="6160" indent="0">
              <a:buNone/>
            </a:pPr>
            <a:endParaRPr lang="en-US" dirty="0"/>
          </a:p>
          <a:p>
            <a:pPr marL="6160" indent="0">
              <a:buNone/>
            </a:pPr>
            <a:r>
              <a:rPr lang="en-US" dirty="0"/>
              <a:t>"Making maple syrup is an art. Farmers collect sap from sugar maples and carefully boil it down, removing water until only the rich, golden sweetness remains. Did you know it takes about 40 liters of sap to make just one liter of syrup? That’s a lot of work for a little sweetness!"</a:t>
            </a:r>
          </a:p>
          <a:p>
            <a:endParaRPr lang="en-US" dirty="0"/>
          </a:p>
        </p:txBody>
      </p:sp>
    </p:spTree>
    <p:extLst>
      <p:ext uri="{BB962C8B-B14F-4D97-AF65-F5344CB8AC3E}">
        <p14:creationId xmlns:p14="http://schemas.microsoft.com/office/powerpoint/2010/main" val="1254037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04574-91D8-4B95-BBA9-86B4C38343A4}"/>
              </a:ext>
            </a:extLst>
          </p:cNvPr>
          <p:cNvSpPr>
            <a:spLocks noGrp="1"/>
          </p:cNvSpPr>
          <p:nvPr>
            <p:ph type="title"/>
          </p:nvPr>
        </p:nvSpPr>
        <p:spPr/>
        <p:txBody>
          <a:bodyPr/>
          <a:lstStyle/>
          <a:p>
            <a:r>
              <a:rPr lang="en-US" b="1" dirty="0"/>
              <a:t>Adding Student Voice</a:t>
            </a:r>
            <a:endParaRPr lang="en-US" dirty="0"/>
          </a:p>
        </p:txBody>
      </p:sp>
      <p:sp>
        <p:nvSpPr>
          <p:cNvPr id="3" name="Content Placeholder 2">
            <a:extLst>
              <a:ext uri="{FF2B5EF4-FFF2-40B4-BE49-F238E27FC236}">
                <a16:creationId xmlns:a16="http://schemas.microsoft.com/office/drawing/2014/main" id="{92D5EF98-7FB4-4635-B48B-65BBF919A5DD}"/>
              </a:ext>
            </a:extLst>
          </p:cNvPr>
          <p:cNvSpPr>
            <a:spLocks noGrp="1"/>
          </p:cNvSpPr>
          <p:nvPr>
            <p:ph idx="1"/>
          </p:nvPr>
        </p:nvSpPr>
        <p:spPr>
          <a:xfrm>
            <a:off x="1445741" y="1693769"/>
            <a:ext cx="9124398" cy="5164231"/>
          </a:xfrm>
        </p:spPr>
        <p:txBody>
          <a:bodyPr>
            <a:normAutofit fontScale="85000" lnSpcReduction="20000"/>
          </a:bodyPr>
          <a:lstStyle/>
          <a:p>
            <a:pPr marL="6160" indent="0">
              <a:buNone/>
            </a:pPr>
            <a:r>
              <a:rPr lang="en-US" sz="2300" dirty="0"/>
              <a:t>"Making maple syrup is an art. Farmers collect sap from sugar maples and carefully boil it down, removing water until only the rich, golden sweetness remains. Did you know it takes about 40 liters of sap to make just one liter of syrup? That’s a lot of work for a little sweetness!“</a:t>
            </a:r>
          </a:p>
          <a:p>
            <a:pPr marL="6160" indent="0">
              <a:buNone/>
            </a:pPr>
            <a:endParaRPr lang="en-US" dirty="0"/>
          </a:p>
          <a:p>
            <a:r>
              <a:rPr lang="en-US" sz="2600" dirty="0"/>
              <a:t>How does descriptive language, a rhetorical question, and a personal tone were used to make the second version more engaging? </a:t>
            </a:r>
          </a:p>
          <a:p>
            <a:endParaRPr lang="en-US" dirty="0"/>
          </a:p>
          <a:p>
            <a:pPr marL="6160" indent="0">
              <a:buNone/>
            </a:pPr>
            <a:r>
              <a:rPr lang="en-US" sz="2600" b="1" dirty="0"/>
              <a:t>Adding Voice to Your Writing </a:t>
            </a:r>
            <a:r>
              <a:rPr lang="en-US" sz="2600" dirty="0"/>
              <a:t>(</a:t>
            </a:r>
            <a:r>
              <a:rPr lang="en-US" sz="2600" i="1" dirty="0"/>
              <a:t>worksheet</a:t>
            </a:r>
            <a:r>
              <a:rPr lang="en-US" sz="2600" dirty="0"/>
              <a:t>)</a:t>
            </a:r>
          </a:p>
          <a:p>
            <a:pPr lvl="1"/>
            <a:r>
              <a:rPr lang="en-US" sz="2400" dirty="0"/>
              <a:t>Read each paragraph and then use the different voice techniques to make each more interesting. </a:t>
            </a:r>
          </a:p>
          <a:p>
            <a:pPr marL="457010" lvl="1" indent="0">
              <a:buNone/>
            </a:pPr>
            <a:endParaRPr lang="en-US" sz="200" dirty="0"/>
          </a:p>
          <a:p>
            <a:pPr lvl="1"/>
            <a:r>
              <a:rPr lang="en-US" sz="2400" dirty="0"/>
              <a:t>Return to you introductory paragraph and experiment with these techniques in your own writing. </a:t>
            </a:r>
          </a:p>
          <a:p>
            <a:endParaRPr lang="en-US" dirty="0"/>
          </a:p>
        </p:txBody>
      </p:sp>
    </p:spTree>
    <p:extLst>
      <p:ext uri="{BB962C8B-B14F-4D97-AF65-F5344CB8AC3E}">
        <p14:creationId xmlns:p14="http://schemas.microsoft.com/office/powerpoint/2010/main" val="30299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68E49-EAC7-4628-A437-91ECBA91FCE0}"/>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4CA5C09E-CDE4-4906-9839-94B4C1C89F06}"/>
              </a:ext>
            </a:extLst>
          </p:cNvPr>
          <p:cNvSpPr>
            <a:spLocks noGrp="1"/>
          </p:cNvSpPr>
          <p:nvPr>
            <p:ph idx="1"/>
          </p:nvPr>
        </p:nvSpPr>
        <p:spPr/>
        <p:txBody>
          <a:bodyPr/>
          <a:lstStyle/>
          <a:p>
            <a:pPr marL="6160" indent="0" algn="r">
              <a:buNone/>
            </a:pPr>
            <a:r>
              <a:rPr lang="en-US" sz="5400" b="1" dirty="0"/>
              <a:t>What makes a great research paper?</a:t>
            </a:r>
            <a:endParaRPr lang="en-US" sz="5400" dirty="0"/>
          </a:p>
          <a:p>
            <a:endParaRPr lang="en-US" dirty="0"/>
          </a:p>
        </p:txBody>
      </p:sp>
    </p:spTree>
    <p:extLst>
      <p:ext uri="{BB962C8B-B14F-4D97-AF65-F5344CB8AC3E}">
        <p14:creationId xmlns:p14="http://schemas.microsoft.com/office/powerpoint/2010/main" val="2392152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B728625-3C6A-4B14-817A-CBE931267D35}"/>
              </a:ext>
            </a:extLst>
          </p:cNvPr>
          <p:cNvSpPr>
            <a:spLocks noGrp="1"/>
          </p:cNvSpPr>
          <p:nvPr>
            <p:ph type="ctrTitle"/>
          </p:nvPr>
        </p:nvSpPr>
        <p:spPr>
          <a:xfrm>
            <a:off x="2347784" y="3620530"/>
            <a:ext cx="5782090" cy="2077027"/>
          </a:xfrm>
        </p:spPr>
        <p:txBody>
          <a:bodyPr/>
          <a:lstStyle/>
          <a:p>
            <a:r>
              <a:rPr lang="en-US" dirty="0"/>
              <a:t>The Body</a:t>
            </a:r>
          </a:p>
        </p:txBody>
      </p:sp>
      <p:sp>
        <p:nvSpPr>
          <p:cNvPr id="5" name="Subtitle 4">
            <a:extLst>
              <a:ext uri="{FF2B5EF4-FFF2-40B4-BE49-F238E27FC236}">
                <a16:creationId xmlns:a16="http://schemas.microsoft.com/office/drawing/2014/main" id="{BE5A8E22-C943-429C-B061-6412DC1FD50D}"/>
              </a:ext>
            </a:extLst>
          </p:cNvPr>
          <p:cNvSpPr>
            <a:spLocks noGrp="1"/>
          </p:cNvSpPr>
          <p:nvPr>
            <p:ph type="subTitle" idx="1"/>
          </p:nvPr>
        </p:nvSpPr>
        <p:spPr/>
        <p:txBody>
          <a:bodyPr/>
          <a:lstStyle/>
          <a:p>
            <a:r>
              <a:rPr lang="en-US" b="1" dirty="0"/>
              <a:t>Writing Your Research Paper</a:t>
            </a:r>
            <a:endParaRPr lang="en-US" dirty="0"/>
          </a:p>
        </p:txBody>
      </p:sp>
    </p:spTree>
    <p:extLst>
      <p:ext uri="{BB962C8B-B14F-4D97-AF65-F5344CB8AC3E}">
        <p14:creationId xmlns:p14="http://schemas.microsoft.com/office/powerpoint/2010/main" val="19118427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F6BAF-9893-4876-9804-7F5B335F2CAE}"/>
              </a:ext>
            </a:extLst>
          </p:cNvPr>
          <p:cNvSpPr>
            <a:spLocks noGrp="1"/>
          </p:cNvSpPr>
          <p:nvPr>
            <p:ph type="title"/>
          </p:nvPr>
        </p:nvSpPr>
        <p:spPr/>
        <p:txBody>
          <a:bodyPr/>
          <a:lstStyle/>
          <a:p>
            <a:r>
              <a:rPr lang="en-US" b="1" dirty="0"/>
              <a:t>Body Paragraphs</a:t>
            </a:r>
            <a:endParaRPr lang="en-US" dirty="0"/>
          </a:p>
        </p:txBody>
      </p:sp>
      <p:sp>
        <p:nvSpPr>
          <p:cNvPr id="3" name="Content Placeholder 2">
            <a:extLst>
              <a:ext uri="{FF2B5EF4-FFF2-40B4-BE49-F238E27FC236}">
                <a16:creationId xmlns:a16="http://schemas.microsoft.com/office/drawing/2014/main" id="{4B2EDCA4-C90C-4A3E-B5A9-0B9B0B7C742B}"/>
              </a:ext>
            </a:extLst>
          </p:cNvPr>
          <p:cNvSpPr>
            <a:spLocks noGrp="1"/>
          </p:cNvSpPr>
          <p:nvPr>
            <p:ph idx="1"/>
          </p:nvPr>
        </p:nvSpPr>
        <p:spPr>
          <a:xfrm>
            <a:off x="1421027" y="2052116"/>
            <a:ext cx="9149112" cy="3997828"/>
          </a:xfrm>
        </p:spPr>
        <p:txBody>
          <a:bodyPr/>
          <a:lstStyle/>
          <a:p>
            <a:pPr marL="6160" indent="0">
              <a:buNone/>
            </a:pPr>
            <a:r>
              <a:rPr lang="en-US" dirty="0"/>
              <a:t>Now that you have created your introductory paragraph, let’s shift the focus to organizing and start drafting your body paragraphs!</a:t>
            </a:r>
          </a:p>
          <a:p>
            <a:pPr marL="6160" indent="0">
              <a:buNone/>
            </a:pPr>
            <a:endParaRPr lang="en-US" sz="800" dirty="0"/>
          </a:p>
          <a:p>
            <a:pPr lvl="1"/>
            <a:r>
              <a:rPr lang="en-US" sz="2000" dirty="0"/>
              <a:t>Begin by revisiting your Heritage Fair Research Notes worksheets. Identify 2-3 themes or subtopics from your research. These will become the basis of your body paragraphs. </a:t>
            </a:r>
          </a:p>
          <a:p>
            <a:pPr marL="457010" lvl="1" indent="0">
              <a:buNone/>
            </a:pPr>
            <a:endParaRPr lang="en-US" sz="700" dirty="0"/>
          </a:p>
          <a:p>
            <a:pPr lvl="1"/>
            <a:r>
              <a:rPr lang="en-US" sz="2000" dirty="0"/>
              <a:t>Use a graphic organizer or outline template to structure their your ideas.</a:t>
            </a:r>
          </a:p>
          <a:p>
            <a:endParaRPr lang="en-US" dirty="0"/>
          </a:p>
        </p:txBody>
      </p:sp>
    </p:spTree>
    <p:extLst>
      <p:ext uri="{BB962C8B-B14F-4D97-AF65-F5344CB8AC3E}">
        <p14:creationId xmlns:p14="http://schemas.microsoft.com/office/powerpoint/2010/main" val="1573687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1B890-A2AC-4B22-8B6E-D8005B433AC0}"/>
              </a:ext>
            </a:extLst>
          </p:cNvPr>
          <p:cNvSpPr>
            <a:spLocks noGrp="1"/>
          </p:cNvSpPr>
          <p:nvPr>
            <p:ph type="title"/>
          </p:nvPr>
        </p:nvSpPr>
        <p:spPr/>
        <p:txBody>
          <a:bodyPr/>
          <a:lstStyle/>
          <a:p>
            <a:r>
              <a:rPr lang="en-US" b="1" dirty="0"/>
              <a:t>Body Paragraphs:</a:t>
            </a:r>
            <a:br>
              <a:rPr lang="en-US" b="1" dirty="0"/>
            </a:br>
            <a:r>
              <a:rPr lang="en-US" dirty="0"/>
              <a:t>Expanding your Outline</a:t>
            </a:r>
          </a:p>
        </p:txBody>
      </p:sp>
      <p:sp>
        <p:nvSpPr>
          <p:cNvPr id="3" name="Content Placeholder 2">
            <a:extLst>
              <a:ext uri="{FF2B5EF4-FFF2-40B4-BE49-F238E27FC236}">
                <a16:creationId xmlns:a16="http://schemas.microsoft.com/office/drawing/2014/main" id="{0DD3E340-CB01-4862-AE94-5E8986C123B6}"/>
              </a:ext>
            </a:extLst>
          </p:cNvPr>
          <p:cNvSpPr>
            <a:spLocks noGrp="1"/>
          </p:cNvSpPr>
          <p:nvPr>
            <p:ph idx="1"/>
          </p:nvPr>
        </p:nvSpPr>
        <p:spPr>
          <a:xfrm>
            <a:off x="1556951" y="2052115"/>
            <a:ext cx="9013188" cy="4435181"/>
          </a:xfrm>
        </p:spPr>
        <p:txBody>
          <a:bodyPr>
            <a:normAutofit fontScale="92500"/>
          </a:bodyPr>
          <a:lstStyle/>
          <a:p>
            <a:pPr marL="457010" lvl="1" indent="0">
              <a:buNone/>
            </a:pPr>
            <a:r>
              <a:rPr lang="en-US" sz="2400" dirty="0"/>
              <a:t>Each paragraph should focus on one subtopic or theme, For example, using the maple syrup example, subtopics might be "How Maple Syrup is Made" or "Cultural Significance of Maple Syrup").</a:t>
            </a:r>
          </a:p>
          <a:p>
            <a:pPr marL="457010" lvl="1" indent="0">
              <a:buNone/>
            </a:pPr>
            <a:endParaRPr lang="en-US" sz="1100" dirty="0"/>
          </a:p>
          <a:p>
            <a:pPr marL="457010" lvl="1" indent="0">
              <a:buNone/>
            </a:pPr>
            <a:r>
              <a:rPr lang="en-US" sz="2400" dirty="0"/>
              <a:t>Make sure to include:</a:t>
            </a:r>
            <a:endParaRPr lang="en-US" sz="2800" dirty="0"/>
          </a:p>
          <a:p>
            <a:pPr lvl="2"/>
            <a:r>
              <a:rPr lang="en-US" sz="2400" dirty="0"/>
              <a:t>A topic sentence that introduces the main idea of the paragraph.</a:t>
            </a:r>
            <a:endParaRPr lang="en-US" sz="2800" dirty="0"/>
          </a:p>
          <a:p>
            <a:pPr lvl="2"/>
            <a:r>
              <a:rPr lang="en-US" sz="2400" dirty="0"/>
              <a:t>Supporting details and evidence from their research.</a:t>
            </a:r>
            <a:endParaRPr lang="en-US" sz="2800" dirty="0"/>
          </a:p>
          <a:p>
            <a:pPr lvl="2"/>
            <a:r>
              <a:rPr lang="en-US" sz="2400" dirty="0"/>
              <a:t>Optional: Subheadings to help organize the paper further.</a:t>
            </a:r>
            <a:endParaRPr lang="en-US" sz="2800" dirty="0"/>
          </a:p>
          <a:p>
            <a:endParaRPr lang="en-US" dirty="0"/>
          </a:p>
        </p:txBody>
      </p:sp>
    </p:spTree>
    <p:extLst>
      <p:ext uri="{BB962C8B-B14F-4D97-AF65-F5344CB8AC3E}">
        <p14:creationId xmlns:p14="http://schemas.microsoft.com/office/powerpoint/2010/main" val="4142069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926B2-EAFB-46DF-B9EF-B78CBFE72A18}"/>
              </a:ext>
            </a:extLst>
          </p:cNvPr>
          <p:cNvSpPr>
            <a:spLocks noGrp="1"/>
          </p:cNvSpPr>
          <p:nvPr>
            <p:ph type="title"/>
          </p:nvPr>
        </p:nvSpPr>
        <p:spPr/>
        <p:txBody>
          <a:bodyPr/>
          <a:lstStyle/>
          <a:p>
            <a:r>
              <a:rPr lang="en-US" b="1" dirty="0"/>
              <a:t>Body Paragraphs</a:t>
            </a:r>
            <a:endParaRPr lang="en-US" dirty="0"/>
          </a:p>
        </p:txBody>
      </p:sp>
      <p:sp>
        <p:nvSpPr>
          <p:cNvPr id="3" name="Content Placeholder 2">
            <a:extLst>
              <a:ext uri="{FF2B5EF4-FFF2-40B4-BE49-F238E27FC236}">
                <a16:creationId xmlns:a16="http://schemas.microsoft.com/office/drawing/2014/main" id="{A80EA56C-3316-4A26-874F-1E3FAF946AC2}"/>
              </a:ext>
            </a:extLst>
          </p:cNvPr>
          <p:cNvSpPr>
            <a:spLocks noGrp="1"/>
          </p:cNvSpPr>
          <p:nvPr>
            <p:ph idx="1"/>
          </p:nvPr>
        </p:nvSpPr>
        <p:spPr>
          <a:xfrm>
            <a:off x="1680519" y="2052116"/>
            <a:ext cx="8889620" cy="4373398"/>
          </a:xfrm>
        </p:spPr>
        <p:txBody>
          <a:bodyPr/>
          <a:lstStyle/>
          <a:p>
            <a:pPr marL="6160" indent="0">
              <a:buNone/>
            </a:pPr>
            <a:r>
              <a:rPr lang="en-US" sz="2400" dirty="0"/>
              <a:t>Now that you have your outlines, you may start writing your first body paragraph. Remember these steps to guide your work:</a:t>
            </a:r>
          </a:p>
          <a:p>
            <a:pPr marL="6160" indent="0">
              <a:buNone/>
            </a:pPr>
            <a:endParaRPr lang="en-US" sz="1200" dirty="0"/>
          </a:p>
          <a:p>
            <a:pPr lvl="1"/>
            <a:r>
              <a:rPr lang="en-US" sz="2200" dirty="0"/>
              <a:t>Write a clear topic sentence to introduce the subtopic.</a:t>
            </a:r>
          </a:p>
          <a:p>
            <a:pPr lvl="1"/>
            <a:r>
              <a:rPr lang="en-US" sz="2200" dirty="0"/>
              <a:t>Use specific details and evidence from your notes to support the paragraph.</a:t>
            </a:r>
          </a:p>
          <a:p>
            <a:pPr lvl="1"/>
            <a:r>
              <a:rPr lang="en-US" sz="2200" dirty="0"/>
              <a:t>Experiment with voice by adding descriptive language or rhetorical questions to make the writing more engaging.</a:t>
            </a:r>
          </a:p>
          <a:p>
            <a:endParaRPr lang="en-US" dirty="0"/>
          </a:p>
        </p:txBody>
      </p:sp>
    </p:spTree>
    <p:extLst>
      <p:ext uri="{BB962C8B-B14F-4D97-AF65-F5344CB8AC3E}">
        <p14:creationId xmlns:p14="http://schemas.microsoft.com/office/powerpoint/2010/main" val="3699982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BAA2E-D1E6-48D9-BE4E-EBF8637479ED}"/>
              </a:ext>
            </a:extLst>
          </p:cNvPr>
          <p:cNvSpPr>
            <a:spLocks noGrp="1"/>
          </p:cNvSpPr>
          <p:nvPr>
            <p:ph type="title"/>
          </p:nvPr>
        </p:nvSpPr>
        <p:spPr/>
        <p:txBody>
          <a:bodyPr/>
          <a:lstStyle/>
          <a:p>
            <a:r>
              <a:rPr lang="en-US" b="1" dirty="0"/>
              <a:t>Body Paragraphs:</a:t>
            </a:r>
            <a:br>
              <a:rPr lang="en-US" b="1" dirty="0"/>
            </a:br>
            <a:r>
              <a:rPr lang="en-US" b="1" dirty="0"/>
              <a:t>Peer Review</a:t>
            </a:r>
            <a:endParaRPr lang="en-US" dirty="0"/>
          </a:p>
        </p:txBody>
      </p:sp>
      <p:sp>
        <p:nvSpPr>
          <p:cNvPr id="3" name="Content Placeholder 2">
            <a:extLst>
              <a:ext uri="{FF2B5EF4-FFF2-40B4-BE49-F238E27FC236}">
                <a16:creationId xmlns:a16="http://schemas.microsoft.com/office/drawing/2014/main" id="{2BA9BC2D-FBE9-46E5-BCD5-0180B1DB408D}"/>
              </a:ext>
            </a:extLst>
          </p:cNvPr>
          <p:cNvSpPr>
            <a:spLocks noGrp="1"/>
          </p:cNvSpPr>
          <p:nvPr>
            <p:ph idx="1"/>
          </p:nvPr>
        </p:nvSpPr>
        <p:spPr>
          <a:xfrm>
            <a:off x="1445741" y="2052116"/>
            <a:ext cx="9378778" cy="3997828"/>
          </a:xfrm>
        </p:spPr>
        <p:txBody>
          <a:bodyPr>
            <a:normAutofit lnSpcReduction="10000"/>
          </a:bodyPr>
          <a:lstStyle/>
          <a:p>
            <a:pPr marL="6160" indent="0">
              <a:buNone/>
            </a:pPr>
            <a:r>
              <a:rPr lang="en-US" sz="2400" dirty="0"/>
              <a:t>Once you have drafted one body paragraph, pair up with a partner for peer feedback. We are only looking at a simple checklist to guide your review:</a:t>
            </a:r>
          </a:p>
          <a:p>
            <a:pPr marL="6160" indent="0">
              <a:buNone/>
            </a:pPr>
            <a:endParaRPr lang="en-US" sz="1200" dirty="0"/>
          </a:p>
          <a:p>
            <a:pPr lvl="1"/>
            <a:r>
              <a:rPr lang="en-US" sz="2400" dirty="0"/>
              <a:t>Is the topic sentence clear and related to the subtopic?</a:t>
            </a:r>
          </a:p>
          <a:p>
            <a:pPr lvl="1"/>
            <a:r>
              <a:rPr lang="en-US" sz="2400" dirty="0"/>
              <a:t>Does the paragraph include relevant evidence from research?</a:t>
            </a:r>
          </a:p>
          <a:p>
            <a:pPr lvl="1"/>
            <a:r>
              <a:rPr lang="en-US" sz="2400" dirty="0"/>
              <a:t>Are there attempts to make the writing engaging with voice techniques?</a:t>
            </a:r>
          </a:p>
          <a:p>
            <a:endParaRPr lang="en-US" dirty="0"/>
          </a:p>
        </p:txBody>
      </p:sp>
    </p:spTree>
    <p:extLst>
      <p:ext uri="{BB962C8B-B14F-4D97-AF65-F5344CB8AC3E}">
        <p14:creationId xmlns:p14="http://schemas.microsoft.com/office/powerpoint/2010/main" val="1890877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B728625-3C6A-4B14-817A-CBE931267D35}"/>
              </a:ext>
            </a:extLst>
          </p:cNvPr>
          <p:cNvSpPr>
            <a:spLocks noGrp="1"/>
          </p:cNvSpPr>
          <p:nvPr>
            <p:ph type="ctrTitle"/>
          </p:nvPr>
        </p:nvSpPr>
        <p:spPr>
          <a:xfrm>
            <a:off x="2347784" y="3620530"/>
            <a:ext cx="5782090" cy="2077027"/>
          </a:xfrm>
        </p:spPr>
        <p:txBody>
          <a:bodyPr/>
          <a:lstStyle/>
          <a:p>
            <a:r>
              <a:rPr lang="en-US"/>
              <a:t>The Conclusion</a:t>
            </a:r>
            <a:endParaRPr lang="en-US" dirty="0"/>
          </a:p>
        </p:txBody>
      </p:sp>
      <p:sp>
        <p:nvSpPr>
          <p:cNvPr id="5" name="Subtitle 4">
            <a:extLst>
              <a:ext uri="{FF2B5EF4-FFF2-40B4-BE49-F238E27FC236}">
                <a16:creationId xmlns:a16="http://schemas.microsoft.com/office/drawing/2014/main" id="{BE5A8E22-C943-429C-B061-6412DC1FD50D}"/>
              </a:ext>
            </a:extLst>
          </p:cNvPr>
          <p:cNvSpPr>
            <a:spLocks noGrp="1"/>
          </p:cNvSpPr>
          <p:nvPr>
            <p:ph type="subTitle" idx="1"/>
          </p:nvPr>
        </p:nvSpPr>
        <p:spPr/>
        <p:txBody>
          <a:bodyPr/>
          <a:lstStyle/>
          <a:p>
            <a:r>
              <a:rPr lang="en-US" b="1" dirty="0"/>
              <a:t>Writing Your Research Paper</a:t>
            </a:r>
            <a:endParaRPr lang="en-US" dirty="0"/>
          </a:p>
        </p:txBody>
      </p:sp>
    </p:spTree>
    <p:extLst>
      <p:ext uri="{BB962C8B-B14F-4D97-AF65-F5344CB8AC3E}">
        <p14:creationId xmlns:p14="http://schemas.microsoft.com/office/powerpoint/2010/main" val="19443576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CA9AD-A12E-44B6-A90B-2A6BD81A6F73}"/>
              </a:ext>
            </a:extLst>
          </p:cNvPr>
          <p:cNvSpPr>
            <a:spLocks noGrp="1"/>
          </p:cNvSpPr>
          <p:nvPr>
            <p:ph type="title"/>
          </p:nvPr>
        </p:nvSpPr>
        <p:spPr/>
        <p:txBody>
          <a:bodyPr/>
          <a:lstStyle/>
          <a:p>
            <a:r>
              <a:rPr lang="en-US" dirty="0"/>
              <a:t>Concluding Paragraph</a:t>
            </a:r>
          </a:p>
        </p:txBody>
      </p:sp>
      <p:sp>
        <p:nvSpPr>
          <p:cNvPr id="3" name="Content Placeholder 2">
            <a:extLst>
              <a:ext uri="{FF2B5EF4-FFF2-40B4-BE49-F238E27FC236}">
                <a16:creationId xmlns:a16="http://schemas.microsoft.com/office/drawing/2014/main" id="{4431F7C2-06B3-4F44-9932-C2E42B107878}"/>
              </a:ext>
            </a:extLst>
          </p:cNvPr>
          <p:cNvSpPr>
            <a:spLocks noGrp="1"/>
          </p:cNvSpPr>
          <p:nvPr>
            <p:ph idx="1"/>
          </p:nvPr>
        </p:nvSpPr>
        <p:spPr>
          <a:xfrm>
            <a:off x="1544595" y="2052116"/>
            <a:ext cx="9025544" cy="3997828"/>
          </a:xfrm>
        </p:spPr>
        <p:txBody>
          <a:bodyPr>
            <a:normAutofit lnSpcReduction="10000"/>
          </a:bodyPr>
          <a:lstStyle/>
          <a:p>
            <a:r>
              <a:rPr lang="en-US" sz="2400" dirty="0"/>
              <a:t>Your concluding paragraph is your opportunity to leave a lasting impression on the reader and tie everything together. The purpose of the conclusion is to:</a:t>
            </a:r>
          </a:p>
          <a:p>
            <a:pPr marL="6160" indent="0">
              <a:buNone/>
            </a:pPr>
            <a:endParaRPr lang="en-US" sz="700" dirty="0"/>
          </a:p>
          <a:p>
            <a:pPr lvl="1"/>
            <a:r>
              <a:rPr lang="en-US" sz="2000" b="1" dirty="0"/>
              <a:t>Restate the thesis:</a:t>
            </a:r>
            <a:r>
              <a:rPr lang="en-US" sz="2000" dirty="0"/>
              <a:t> Remind the reader of the paper’s main idea.</a:t>
            </a:r>
          </a:p>
          <a:p>
            <a:pPr lvl="1"/>
            <a:r>
              <a:rPr lang="en-US" sz="2000" b="1" dirty="0"/>
              <a:t>Summarize key points:</a:t>
            </a:r>
            <a:r>
              <a:rPr lang="en-US" sz="2000" dirty="0"/>
              <a:t> Briefly review the most important themes or subtopics covered in the body paragraphs.</a:t>
            </a:r>
          </a:p>
          <a:p>
            <a:pPr lvl="1"/>
            <a:r>
              <a:rPr lang="en-US" sz="2000" b="1" dirty="0"/>
              <a:t>End with impact:</a:t>
            </a:r>
            <a:r>
              <a:rPr lang="en-US" sz="2000" dirty="0"/>
              <a:t> Leave the reader with a thought-provoking question, reflection, or call to action.</a:t>
            </a:r>
          </a:p>
          <a:p>
            <a:endParaRPr lang="en-US" dirty="0"/>
          </a:p>
        </p:txBody>
      </p:sp>
    </p:spTree>
    <p:extLst>
      <p:ext uri="{BB962C8B-B14F-4D97-AF65-F5344CB8AC3E}">
        <p14:creationId xmlns:p14="http://schemas.microsoft.com/office/powerpoint/2010/main" val="3254627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398C3-72CF-41C4-ADAA-9E48DC387E89}"/>
              </a:ext>
            </a:extLst>
          </p:cNvPr>
          <p:cNvSpPr>
            <a:spLocks noGrp="1"/>
          </p:cNvSpPr>
          <p:nvPr>
            <p:ph type="title"/>
          </p:nvPr>
        </p:nvSpPr>
        <p:spPr>
          <a:xfrm>
            <a:off x="2624165" y="597992"/>
            <a:ext cx="7958331" cy="1077229"/>
          </a:xfrm>
        </p:spPr>
        <p:txBody>
          <a:bodyPr/>
          <a:lstStyle/>
          <a:p>
            <a:r>
              <a:rPr lang="en-US" dirty="0"/>
              <a:t>Concluding Paragraph</a:t>
            </a:r>
            <a:br>
              <a:rPr lang="en-US" dirty="0"/>
            </a:br>
            <a:r>
              <a:rPr lang="en-US" dirty="0"/>
              <a:t>Example</a:t>
            </a:r>
          </a:p>
        </p:txBody>
      </p:sp>
      <p:sp>
        <p:nvSpPr>
          <p:cNvPr id="3" name="Content Placeholder 2">
            <a:extLst>
              <a:ext uri="{FF2B5EF4-FFF2-40B4-BE49-F238E27FC236}">
                <a16:creationId xmlns:a16="http://schemas.microsoft.com/office/drawing/2014/main" id="{1006957E-EC13-4058-A19B-28C5D12DE410}"/>
              </a:ext>
            </a:extLst>
          </p:cNvPr>
          <p:cNvSpPr>
            <a:spLocks noGrp="1"/>
          </p:cNvSpPr>
          <p:nvPr>
            <p:ph idx="1"/>
          </p:nvPr>
        </p:nvSpPr>
        <p:spPr>
          <a:xfrm>
            <a:off x="1421026" y="2052115"/>
            <a:ext cx="9576487" cy="4496965"/>
          </a:xfrm>
        </p:spPr>
        <p:txBody>
          <a:bodyPr>
            <a:normAutofit fontScale="77500" lnSpcReduction="20000"/>
          </a:bodyPr>
          <a:lstStyle/>
          <a:p>
            <a:pPr marL="6160" indent="0">
              <a:buNone/>
            </a:pPr>
            <a:r>
              <a:rPr lang="en-US" sz="2100" dirty="0"/>
              <a:t>"Maple syrup is more than just a sweet treat—it’s a symbol of Canada’s history, culture, and innovation. From its origins with Indigenous peoples to its role in today’s economy, maple syrup continues to connect Canadians to their heritage. As we enjoy it on our breakfast tables, we carry forward a tradition that has shaped our country for centuries.“</a:t>
            </a:r>
          </a:p>
          <a:p>
            <a:pPr marL="6160" indent="0">
              <a:buNone/>
            </a:pPr>
            <a:endParaRPr lang="en-US" sz="900" dirty="0"/>
          </a:p>
          <a:p>
            <a:pPr marL="6160" indent="0">
              <a:buNone/>
            </a:pPr>
            <a:r>
              <a:rPr lang="en-US" sz="2100" dirty="0"/>
              <a:t>Explain the parts of this paragraph and how they align with its purpose:</a:t>
            </a:r>
          </a:p>
          <a:p>
            <a:pPr marL="6160" indent="0">
              <a:buNone/>
            </a:pPr>
            <a:endParaRPr lang="en-US" sz="900" dirty="0"/>
          </a:p>
          <a:p>
            <a:pPr lvl="1"/>
            <a:r>
              <a:rPr lang="en-US" b="1" dirty="0"/>
              <a:t>Restates the thesis:</a:t>
            </a:r>
            <a:r>
              <a:rPr lang="en-US" dirty="0"/>
              <a:t> </a:t>
            </a:r>
          </a:p>
          <a:p>
            <a:pPr lvl="2"/>
            <a:r>
              <a:rPr lang="en-US" sz="1500" dirty="0"/>
              <a:t>The opening sentence reinforces the central idea of the paper—maple syrup as a symbol of Canadian heritage.</a:t>
            </a:r>
          </a:p>
          <a:p>
            <a:pPr lvl="1"/>
            <a:r>
              <a:rPr lang="en-US" b="1" dirty="0"/>
              <a:t>Summarizes key points:</a:t>
            </a:r>
            <a:r>
              <a:rPr lang="en-US" dirty="0"/>
              <a:t> </a:t>
            </a:r>
          </a:p>
          <a:p>
            <a:pPr lvl="2"/>
            <a:r>
              <a:rPr lang="en-US" sz="1500" dirty="0"/>
              <a:t>The paragraph briefly touches on the themes discussed in the body, such as its historical origins and modern economic role.</a:t>
            </a:r>
          </a:p>
          <a:p>
            <a:pPr lvl="1"/>
            <a:r>
              <a:rPr lang="en-US" b="1" dirty="0"/>
              <a:t>Ends with impact:</a:t>
            </a:r>
            <a:r>
              <a:rPr lang="en-US" dirty="0"/>
              <a:t> </a:t>
            </a:r>
          </a:p>
          <a:p>
            <a:pPr lvl="2"/>
            <a:r>
              <a:rPr lang="en-US" sz="1500" dirty="0"/>
              <a:t>The final sentence leaves the reader with a reflective thought, emphasizing the lasting cultural importance of maple syrup.</a:t>
            </a:r>
          </a:p>
          <a:p>
            <a:endParaRPr lang="en-US" dirty="0"/>
          </a:p>
        </p:txBody>
      </p:sp>
    </p:spTree>
    <p:extLst>
      <p:ext uri="{BB962C8B-B14F-4D97-AF65-F5344CB8AC3E}">
        <p14:creationId xmlns:p14="http://schemas.microsoft.com/office/powerpoint/2010/main" val="4183168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CA953-C941-40D4-8A58-9491A9E8F4AB}"/>
              </a:ext>
            </a:extLst>
          </p:cNvPr>
          <p:cNvSpPr>
            <a:spLocks noGrp="1"/>
          </p:cNvSpPr>
          <p:nvPr>
            <p:ph type="title"/>
          </p:nvPr>
        </p:nvSpPr>
        <p:spPr/>
        <p:txBody>
          <a:bodyPr/>
          <a:lstStyle/>
          <a:p>
            <a:r>
              <a:rPr lang="en-US" dirty="0"/>
              <a:t>Concluding Paragraph</a:t>
            </a:r>
          </a:p>
        </p:txBody>
      </p:sp>
      <p:sp>
        <p:nvSpPr>
          <p:cNvPr id="3" name="Content Placeholder 2">
            <a:extLst>
              <a:ext uri="{FF2B5EF4-FFF2-40B4-BE49-F238E27FC236}">
                <a16:creationId xmlns:a16="http://schemas.microsoft.com/office/drawing/2014/main" id="{7C7A4B08-FC19-4F84-A747-E949ED104E8A}"/>
              </a:ext>
            </a:extLst>
          </p:cNvPr>
          <p:cNvSpPr>
            <a:spLocks noGrp="1"/>
          </p:cNvSpPr>
          <p:nvPr>
            <p:ph idx="1"/>
          </p:nvPr>
        </p:nvSpPr>
        <p:spPr>
          <a:xfrm>
            <a:off x="1285103" y="2052116"/>
            <a:ext cx="9285036" cy="3997828"/>
          </a:xfrm>
        </p:spPr>
        <p:txBody>
          <a:bodyPr/>
          <a:lstStyle/>
          <a:p>
            <a:pPr marL="6160" indent="0">
              <a:buNone/>
            </a:pPr>
            <a:r>
              <a:rPr lang="en-US" sz="2400" dirty="0"/>
              <a:t>Brainstorm ideas for your own conclusion based on your topics. Draft their concluding paragraphs with the three elements in mind, and share with a partner or small group for feedback.</a:t>
            </a:r>
          </a:p>
          <a:p>
            <a:pPr marL="6160" indent="0">
              <a:buNone/>
            </a:pPr>
            <a:endParaRPr lang="en-US" sz="1050" dirty="0"/>
          </a:p>
          <a:p>
            <a:endParaRPr lang="en-US" dirty="0"/>
          </a:p>
        </p:txBody>
      </p:sp>
    </p:spTree>
    <p:extLst>
      <p:ext uri="{BB962C8B-B14F-4D97-AF65-F5344CB8AC3E}">
        <p14:creationId xmlns:p14="http://schemas.microsoft.com/office/powerpoint/2010/main" val="1174426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05E86-50F6-4222-9E27-2C6A8AEDD4E5}"/>
              </a:ext>
            </a:extLst>
          </p:cNvPr>
          <p:cNvSpPr>
            <a:spLocks noGrp="1"/>
          </p:cNvSpPr>
          <p:nvPr>
            <p:ph type="title"/>
          </p:nvPr>
        </p:nvSpPr>
        <p:spPr/>
        <p:txBody>
          <a:bodyPr/>
          <a:lstStyle/>
          <a:p>
            <a:r>
              <a:rPr lang="en-US" dirty="0"/>
              <a:t>Reflection</a:t>
            </a:r>
            <a:br>
              <a:rPr lang="en-US" b="1" dirty="0"/>
            </a:br>
            <a:endParaRPr lang="en-US" dirty="0"/>
          </a:p>
        </p:txBody>
      </p:sp>
      <p:sp>
        <p:nvSpPr>
          <p:cNvPr id="3" name="Content Placeholder 2">
            <a:extLst>
              <a:ext uri="{FF2B5EF4-FFF2-40B4-BE49-F238E27FC236}">
                <a16:creationId xmlns:a16="http://schemas.microsoft.com/office/drawing/2014/main" id="{689A8E77-E783-485B-B30F-6E10C7721396}"/>
              </a:ext>
            </a:extLst>
          </p:cNvPr>
          <p:cNvSpPr>
            <a:spLocks noGrp="1"/>
          </p:cNvSpPr>
          <p:nvPr>
            <p:ph idx="1"/>
          </p:nvPr>
        </p:nvSpPr>
        <p:spPr>
          <a:xfrm>
            <a:off x="1371600" y="2052116"/>
            <a:ext cx="9415849" cy="3997828"/>
          </a:xfrm>
        </p:spPr>
        <p:txBody>
          <a:bodyPr>
            <a:normAutofit/>
          </a:bodyPr>
          <a:lstStyle/>
          <a:p>
            <a:pPr marL="6160" indent="0">
              <a:buNone/>
            </a:pPr>
            <a:r>
              <a:rPr lang="en-US" dirty="0"/>
              <a:t>Time to reflect on your writing process so far. Use the following questions to guide your reflection:</a:t>
            </a:r>
          </a:p>
          <a:p>
            <a:pPr marL="6160" indent="0">
              <a:buNone/>
            </a:pPr>
            <a:endParaRPr lang="en-US" sz="600" dirty="0"/>
          </a:p>
          <a:p>
            <a:pPr lvl="1"/>
            <a:r>
              <a:rPr lang="en-US" dirty="0"/>
              <a:t>What part of your research paper are you most proud of so far?</a:t>
            </a:r>
          </a:p>
          <a:p>
            <a:pPr lvl="1"/>
            <a:r>
              <a:rPr lang="en-US" dirty="0"/>
              <a:t>What was the biggest challenge in starting your first draft?</a:t>
            </a:r>
          </a:p>
          <a:p>
            <a:pPr lvl="1"/>
            <a:r>
              <a:rPr lang="en-US" dirty="0"/>
              <a:t>What is one thing you’d like to improve in your writing during the next session?</a:t>
            </a:r>
          </a:p>
          <a:p>
            <a:pPr lvl="1"/>
            <a:endParaRPr lang="en-US" dirty="0"/>
          </a:p>
          <a:p>
            <a:pPr marL="6160" indent="0">
              <a:buNone/>
            </a:pPr>
            <a:r>
              <a:rPr lang="en-US" dirty="0"/>
              <a:t>Feel free to share your thoughts with the class or in small groups. Remember, writing is a process that involves drafting, revising, and improving.</a:t>
            </a:r>
          </a:p>
          <a:p>
            <a:endParaRPr lang="en-US" dirty="0"/>
          </a:p>
        </p:txBody>
      </p:sp>
    </p:spTree>
    <p:extLst>
      <p:ext uri="{BB962C8B-B14F-4D97-AF65-F5344CB8AC3E}">
        <p14:creationId xmlns:p14="http://schemas.microsoft.com/office/powerpoint/2010/main" val="1775950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58070-0D06-4005-8DC2-CA238310EFF0}"/>
              </a:ext>
            </a:extLst>
          </p:cNvPr>
          <p:cNvSpPr>
            <a:spLocks noGrp="1"/>
          </p:cNvSpPr>
          <p:nvPr>
            <p:ph type="title"/>
          </p:nvPr>
        </p:nvSpPr>
        <p:spPr>
          <a:xfrm>
            <a:off x="2273644" y="808056"/>
            <a:ext cx="8296496" cy="1077229"/>
          </a:xfrm>
        </p:spPr>
        <p:txBody>
          <a:bodyPr>
            <a:normAutofit/>
          </a:bodyPr>
          <a:lstStyle/>
          <a:p>
            <a:r>
              <a:rPr lang="en-US" sz="3200" dirty="0"/>
              <a:t>Characteristics of strong research papers</a:t>
            </a:r>
          </a:p>
        </p:txBody>
      </p:sp>
      <p:sp>
        <p:nvSpPr>
          <p:cNvPr id="3" name="Content Placeholder 2">
            <a:extLst>
              <a:ext uri="{FF2B5EF4-FFF2-40B4-BE49-F238E27FC236}">
                <a16:creationId xmlns:a16="http://schemas.microsoft.com/office/drawing/2014/main" id="{229570F5-54E4-4FB2-B940-491F4E7D1E9F}"/>
              </a:ext>
            </a:extLst>
          </p:cNvPr>
          <p:cNvSpPr>
            <a:spLocks noGrp="1"/>
          </p:cNvSpPr>
          <p:nvPr>
            <p:ph idx="1"/>
          </p:nvPr>
        </p:nvSpPr>
        <p:spPr>
          <a:xfrm>
            <a:off x="1482811" y="2052116"/>
            <a:ext cx="9087328" cy="4645246"/>
          </a:xfrm>
        </p:spPr>
        <p:txBody>
          <a:bodyPr>
            <a:normAutofit/>
          </a:bodyPr>
          <a:lstStyle/>
          <a:p>
            <a:pPr marL="6160" lvl="0" indent="0">
              <a:buNone/>
            </a:pPr>
            <a:r>
              <a:rPr lang="en-US" sz="1800" b="1" dirty="0"/>
              <a:t>Clear structure (introduction, body paragraphs, conclusion).</a:t>
            </a:r>
            <a:endParaRPr lang="en-US" sz="1800" dirty="0"/>
          </a:p>
          <a:p>
            <a:r>
              <a:rPr lang="en-US" sz="1800" i="1" dirty="0"/>
              <a:t>This helps keep ideas organized so the reader can easily follow along.</a:t>
            </a:r>
            <a:endParaRPr lang="en-US" sz="1800" dirty="0"/>
          </a:p>
          <a:p>
            <a:pPr marL="6160" indent="0">
              <a:buNone/>
            </a:pPr>
            <a:r>
              <a:rPr lang="en-US" sz="400" dirty="0"/>
              <a:t> </a:t>
            </a:r>
            <a:r>
              <a:rPr lang="en-US" sz="300" dirty="0"/>
              <a:t> </a:t>
            </a:r>
            <a:endParaRPr lang="en-US" sz="400" dirty="0"/>
          </a:p>
          <a:p>
            <a:pPr marL="6160" lvl="0" indent="0">
              <a:buNone/>
            </a:pPr>
            <a:r>
              <a:rPr lang="en-US" sz="1800" b="1" dirty="0"/>
              <a:t>Informative and focused content.</a:t>
            </a:r>
            <a:endParaRPr lang="en-US" sz="1800" dirty="0"/>
          </a:p>
          <a:p>
            <a:r>
              <a:rPr lang="en-US" sz="1800" i="1" dirty="0"/>
              <a:t>Including accurate details makes the paper clear and helps teach the reader about the topic.</a:t>
            </a:r>
            <a:endParaRPr lang="en-US" sz="1800" dirty="0"/>
          </a:p>
          <a:p>
            <a:endParaRPr lang="en-US" sz="300" dirty="0"/>
          </a:p>
          <a:p>
            <a:pPr marL="6160" lvl="0" indent="0">
              <a:buNone/>
            </a:pPr>
            <a:r>
              <a:rPr lang="en-US" sz="1800" b="1" dirty="0"/>
              <a:t>Proper use of text features (headings, subheadings, captions, etc.).</a:t>
            </a:r>
            <a:endParaRPr lang="en-US" sz="1800" dirty="0"/>
          </a:p>
          <a:p>
            <a:r>
              <a:rPr lang="en-US" sz="1800" i="1" dirty="0"/>
              <a:t>These features make the paper easier to read and understand.</a:t>
            </a:r>
            <a:endParaRPr lang="en-US" sz="1800" dirty="0"/>
          </a:p>
          <a:p>
            <a:pPr marL="6160" indent="0">
              <a:buNone/>
            </a:pPr>
            <a:r>
              <a:rPr lang="en-US" sz="300" dirty="0"/>
              <a:t> </a:t>
            </a:r>
          </a:p>
          <a:p>
            <a:pPr marL="6160" lvl="0" indent="0">
              <a:buNone/>
            </a:pPr>
            <a:r>
              <a:rPr lang="en-US" sz="1800" b="1" dirty="0"/>
              <a:t>A personal voice that makes the writing interesting.</a:t>
            </a:r>
            <a:endParaRPr lang="en-US" sz="1800" dirty="0"/>
          </a:p>
          <a:p>
            <a:r>
              <a:rPr lang="en-US" sz="1800" i="1" dirty="0"/>
              <a:t>Adding your own style keeps the reader engaged while still sharing important facts.</a:t>
            </a:r>
            <a:endParaRPr lang="en-US" sz="1800" dirty="0"/>
          </a:p>
        </p:txBody>
      </p:sp>
    </p:spTree>
    <p:extLst>
      <p:ext uri="{BB962C8B-B14F-4D97-AF65-F5344CB8AC3E}">
        <p14:creationId xmlns:p14="http://schemas.microsoft.com/office/powerpoint/2010/main" val="4267921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F06EB-F370-4FBB-8BB5-CC8BF4724C87}"/>
              </a:ext>
            </a:extLst>
          </p:cNvPr>
          <p:cNvSpPr>
            <a:spLocks noGrp="1"/>
          </p:cNvSpPr>
          <p:nvPr>
            <p:ph type="title"/>
          </p:nvPr>
        </p:nvSpPr>
        <p:spPr/>
        <p:txBody>
          <a:bodyPr/>
          <a:lstStyle/>
          <a:p>
            <a:r>
              <a:rPr lang="en-US" b="1" dirty="0"/>
              <a:t>Parts of a Paper</a:t>
            </a:r>
            <a:br>
              <a:rPr lang="en-US" dirty="0"/>
            </a:br>
            <a:endParaRPr lang="en-US" dirty="0"/>
          </a:p>
        </p:txBody>
      </p:sp>
      <p:sp>
        <p:nvSpPr>
          <p:cNvPr id="3" name="Content Placeholder 2">
            <a:extLst>
              <a:ext uri="{FF2B5EF4-FFF2-40B4-BE49-F238E27FC236}">
                <a16:creationId xmlns:a16="http://schemas.microsoft.com/office/drawing/2014/main" id="{E0563BCC-49D5-4923-A851-AC824267AF62}"/>
              </a:ext>
            </a:extLst>
          </p:cNvPr>
          <p:cNvSpPr>
            <a:spLocks noGrp="1"/>
          </p:cNvSpPr>
          <p:nvPr>
            <p:ph idx="1"/>
          </p:nvPr>
        </p:nvSpPr>
        <p:spPr>
          <a:xfrm>
            <a:off x="1544595" y="2052116"/>
            <a:ext cx="9025544" cy="3997828"/>
          </a:xfrm>
        </p:spPr>
        <p:txBody>
          <a:bodyPr/>
          <a:lstStyle/>
          <a:p>
            <a:pPr marL="6160" indent="0">
              <a:buNone/>
            </a:pPr>
            <a:r>
              <a:rPr lang="en-US" sz="2800" dirty="0"/>
              <a:t>While a research paper may have many paragraphs, the structure of a research paper can be broken into three main sections: introduction, body paragraphs, and conclusion. Each section has a clear purpose.</a:t>
            </a:r>
          </a:p>
          <a:p>
            <a:endParaRPr lang="en-US" dirty="0"/>
          </a:p>
        </p:txBody>
      </p:sp>
    </p:spTree>
    <p:extLst>
      <p:ext uri="{BB962C8B-B14F-4D97-AF65-F5344CB8AC3E}">
        <p14:creationId xmlns:p14="http://schemas.microsoft.com/office/powerpoint/2010/main" val="3883776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68E04-DCB2-49F6-B49E-174623DE6236}"/>
              </a:ext>
            </a:extLst>
          </p:cNvPr>
          <p:cNvSpPr>
            <a:spLocks noGrp="1"/>
          </p:cNvSpPr>
          <p:nvPr>
            <p:ph type="title"/>
          </p:nvPr>
        </p:nvSpPr>
        <p:spPr/>
        <p:txBody>
          <a:bodyPr/>
          <a:lstStyle/>
          <a:p>
            <a:r>
              <a:rPr lang="en-US" b="1" dirty="0"/>
              <a:t>Introduction</a:t>
            </a:r>
            <a:endParaRPr lang="en-US" dirty="0"/>
          </a:p>
        </p:txBody>
      </p:sp>
      <p:sp>
        <p:nvSpPr>
          <p:cNvPr id="3" name="Content Placeholder 2">
            <a:extLst>
              <a:ext uri="{FF2B5EF4-FFF2-40B4-BE49-F238E27FC236}">
                <a16:creationId xmlns:a16="http://schemas.microsoft.com/office/drawing/2014/main" id="{E5CF30A7-2528-4BDF-BB6F-BBC436C446AE}"/>
              </a:ext>
            </a:extLst>
          </p:cNvPr>
          <p:cNvSpPr>
            <a:spLocks noGrp="1"/>
          </p:cNvSpPr>
          <p:nvPr>
            <p:ph idx="1"/>
          </p:nvPr>
        </p:nvSpPr>
        <p:spPr>
          <a:xfrm>
            <a:off x="1396314" y="1556951"/>
            <a:ext cx="9551772" cy="4905633"/>
          </a:xfrm>
        </p:spPr>
        <p:txBody>
          <a:bodyPr>
            <a:normAutofit lnSpcReduction="10000"/>
          </a:bodyPr>
          <a:lstStyle/>
          <a:p>
            <a:pPr lvl="1"/>
            <a:endParaRPr lang="en-US" dirty="0"/>
          </a:p>
          <a:p>
            <a:pPr lvl="1"/>
            <a:r>
              <a:rPr lang="en-US" sz="2400" dirty="0"/>
              <a:t>Grabs the reader’s attention with an interesting fact, question, or statement.</a:t>
            </a:r>
          </a:p>
          <a:p>
            <a:pPr lvl="1"/>
            <a:endParaRPr lang="en-US" sz="1200" dirty="0"/>
          </a:p>
          <a:p>
            <a:pPr lvl="1"/>
            <a:r>
              <a:rPr lang="en-US" sz="2400" dirty="0"/>
              <a:t>Provides background information on the topic.</a:t>
            </a:r>
          </a:p>
          <a:p>
            <a:pPr lvl="1"/>
            <a:endParaRPr lang="en-US" sz="1200" dirty="0"/>
          </a:p>
          <a:p>
            <a:pPr lvl="1"/>
            <a:r>
              <a:rPr lang="en-US" sz="2400" dirty="0"/>
              <a:t>Includes a thesis statement summarizing the main idea of the paper.</a:t>
            </a:r>
          </a:p>
          <a:p>
            <a:pPr lvl="1"/>
            <a:endParaRPr lang="en-US" sz="1200" dirty="0"/>
          </a:p>
          <a:p>
            <a:pPr marL="457010" lvl="1" indent="0">
              <a:buNone/>
            </a:pPr>
            <a:r>
              <a:rPr lang="en-US" sz="2100" i="1" dirty="0"/>
              <a:t>Example: "Maple syrup production is an important part of Canadian heritage due to its history, traditional methods, and cultural significance."</a:t>
            </a:r>
            <a:endParaRPr lang="en-US" sz="2800" dirty="0"/>
          </a:p>
          <a:p>
            <a:endParaRPr lang="en-US" dirty="0"/>
          </a:p>
        </p:txBody>
      </p:sp>
    </p:spTree>
    <p:extLst>
      <p:ext uri="{BB962C8B-B14F-4D97-AF65-F5344CB8AC3E}">
        <p14:creationId xmlns:p14="http://schemas.microsoft.com/office/powerpoint/2010/main" val="2931059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A6B5E-B55F-44F5-BF65-E236DCE5D777}"/>
              </a:ext>
            </a:extLst>
          </p:cNvPr>
          <p:cNvSpPr>
            <a:spLocks noGrp="1"/>
          </p:cNvSpPr>
          <p:nvPr>
            <p:ph type="title"/>
          </p:nvPr>
        </p:nvSpPr>
        <p:spPr/>
        <p:txBody>
          <a:bodyPr/>
          <a:lstStyle/>
          <a:p>
            <a:r>
              <a:rPr lang="en-US" b="1" dirty="0"/>
              <a:t>Body Paragraphs</a:t>
            </a:r>
            <a:br>
              <a:rPr lang="en-US" dirty="0"/>
            </a:br>
            <a:endParaRPr lang="en-US" dirty="0"/>
          </a:p>
        </p:txBody>
      </p:sp>
      <p:sp>
        <p:nvSpPr>
          <p:cNvPr id="3" name="Content Placeholder 2">
            <a:extLst>
              <a:ext uri="{FF2B5EF4-FFF2-40B4-BE49-F238E27FC236}">
                <a16:creationId xmlns:a16="http://schemas.microsoft.com/office/drawing/2014/main" id="{68F72B21-23BC-4CE9-9FB8-26366B6FCCF5}"/>
              </a:ext>
            </a:extLst>
          </p:cNvPr>
          <p:cNvSpPr>
            <a:spLocks noGrp="1"/>
          </p:cNvSpPr>
          <p:nvPr>
            <p:ph idx="1"/>
          </p:nvPr>
        </p:nvSpPr>
        <p:spPr>
          <a:xfrm>
            <a:off x="1346886" y="2052116"/>
            <a:ext cx="9897763" cy="4571106"/>
          </a:xfrm>
        </p:spPr>
        <p:txBody>
          <a:bodyPr>
            <a:normAutofit lnSpcReduction="10000"/>
          </a:bodyPr>
          <a:lstStyle/>
          <a:p>
            <a:pPr marL="457010" lvl="1" indent="0">
              <a:buNone/>
            </a:pPr>
            <a:r>
              <a:rPr lang="en-US" sz="3000" dirty="0"/>
              <a:t>Organized by themes or subtopics (e.g., "How Maple Syrup is Made" or "Tools Used in Production").</a:t>
            </a:r>
          </a:p>
          <a:p>
            <a:pPr marL="457010" lvl="1" indent="0">
              <a:buNone/>
            </a:pPr>
            <a:endParaRPr lang="en-US" sz="1200" dirty="0"/>
          </a:p>
          <a:p>
            <a:pPr marL="457010" lvl="1" indent="0">
              <a:buNone/>
            </a:pPr>
            <a:r>
              <a:rPr lang="en-US" sz="3000" dirty="0"/>
              <a:t>Each paragraph should:</a:t>
            </a:r>
            <a:endParaRPr lang="en-US" sz="3500" dirty="0"/>
          </a:p>
          <a:p>
            <a:pPr lvl="2"/>
            <a:r>
              <a:rPr lang="en-US" sz="2600" dirty="0"/>
              <a:t>Begin with a clear topic sentence.</a:t>
            </a:r>
            <a:endParaRPr lang="en-US" sz="3000" dirty="0"/>
          </a:p>
          <a:p>
            <a:pPr lvl="2"/>
            <a:r>
              <a:rPr lang="en-US" sz="2600" dirty="0"/>
              <a:t>Provide supporting details from research.</a:t>
            </a:r>
            <a:endParaRPr lang="en-US" sz="3000" dirty="0"/>
          </a:p>
          <a:p>
            <a:pPr lvl="2"/>
            <a:r>
              <a:rPr lang="en-US" sz="2600" dirty="0"/>
              <a:t>Include text features, such as headings, to organize information clearly.</a:t>
            </a:r>
            <a:endParaRPr lang="en-US" sz="3000" dirty="0"/>
          </a:p>
          <a:p>
            <a:endParaRPr lang="en-US" dirty="0"/>
          </a:p>
        </p:txBody>
      </p:sp>
    </p:spTree>
    <p:extLst>
      <p:ext uri="{BB962C8B-B14F-4D97-AF65-F5344CB8AC3E}">
        <p14:creationId xmlns:p14="http://schemas.microsoft.com/office/powerpoint/2010/main" val="3727128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875FF-CEF1-46FF-AE90-22A2A418171D}"/>
              </a:ext>
            </a:extLst>
          </p:cNvPr>
          <p:cNvSpPr>
            <a:spLocks noGrp="1"/>
          </p:cNvSpPr>
          <p:nvPr>
            <p:ph type="title"/>
          </p:nvPr>
        </p:nvSpPr>
        <p:spPr/>
        <p:txBody>
          <a:bodyPr/>
          <a:lstStyle/>
          <a:p>
            <a:r>
              <a:rPr lang="en-US" b="1" dirty="0"/>
              <a:t>Conclusion</a:t>
            </a:r>
            <a:endParaRPr lang="en-US" dirty="0"/>
          </a:p>
        </p:txBody>
      </p:sp>
      <p:sp>
        <p:nvSpPr>
          <p:cNvPr id="3" name="Content Placeholder 2">
            <a:extLst>
              <a:ext uri="{FF2B5EF4-FFF2-40B4-BE49-F238E27FC236}">
                <a16:creationId xmlns:a16="http://schemas.microsoft.com/office/drawing/2014/main" id="{861256FE-99E3-404F-B167-5E0D691FD8BD}"/>
              </a:ext>
            </a:extLst>
          </p:cNvPr>
          <p:cNvSpPr>
            <a:spLocks noGrp="1"/>
          </p:cNvSpPr>
          <p:nvPr>
            <p:ph idx="1"/>
          </p:nvPr>
        </p:nvSpPr>
        <p:spPr>
          <a:xfrm>
            <a:off x="1804086" y="2052116"/>
            <a:ext cx="8766053" cy="3997828"/>
          </a:xfrm>
        </p:spPr>
        <p:txBody>
          <a:bodyPr/>
          <a:lstStyle/>
          <a:p>
            <a:pPr lvl="1"/>
            <a:r>
              <a:rPr lang="en-US" sz="2400" dirty="0"/>
              <a:t>Summarizes the key points of the paper.</a:t>
            </a:r>
          </a:p>
          <a:p>
            <a:pPr lvl="1"/>
            <a:endParaRPr lang="en-US" sz="2000" dirty="0"/>
          </a:p>
          <a:p>
            <a:pPr lvl="1"/>
            <a:r>
              <a:rPr lang="en-US" sz="2400" dirty="0"/>
              <a:t>Reflects on the importance of the topic.</a:t>
            </a:r>
          </a:p>
          <a:p>
            <a:pPr lvl="1"/>
            <a:endParaRPr lang="en-US" sz="2000" dirty="0"/>
          </a:p>
          <a:p>
            <a:pPr lvl="1"/>
            <a:r>
              <a:rPr lang="en-US" sz="2400" dirty="0"/>
              <a:t>Ends with a thought-provoking idea or takeaway.</a:t>
            </a:r>
            <a:endParaRPr lang="en-US" sz="2800" dirty="0"/>
          </a:p>
          <a:p>
            <a:endParaRPr lang="en-US" dirty="0"/>
          </a:p>
        </p:txBody>
      </p:sp>
    </p:spTree>
    <p:extLst>
      <p:ext uri="{BB962C8B-B14F-4D97-AF65-F5344CB8AC3E}">
        <p14:creationId xmlns:p14="http://schemas.microsoft.com/office/powerpoint/2010/main" val="975008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61452-E6D4-4360-88A4-450C97EBFD62}"/>
              </a:ext>
            </a:extLst>
          </p:cNvPr>
          <p:cNvSpPr>
            <a:spLocks noGrp="1"/>
          </p:cNvSpPr>
          <p:nvPr>
            <p:ph type="title"/>
          </p:nvPr>
        </p:nvSpPr>
        <p:spPr/>
        <p:txBody>
          <a:bodyPr/>
          <a:lstStyle/>
          <a:p>
            <a:r>
              <a:rPr lang="en-US" b="1" dirty="0"/>
              <a:t>Parts of a Paper</a:t>
            </a:r>
            <a:br>
              <a:rPr lang="en-US" dirty="0"/>
            </a:br>
            <a:endParaRPr lang="en-US" dirty="0"/>
          </a:p>
        </p:txBody>
      </p:sp>
      <p:sp>
        <p:nvSpPr>
          <p:cNvPr id="3" name="Content Placeholder 2">
            <a:extLst>
              <a:ext uri="{FF2B5EF4-FFF2-40B4-BE49-F238E27FC236}">
                <a16:creationId xmlns:a16="http://schemas.microsoft.com/office/drawing/2014/main" id="{43D5DE47-1E36-409A-B2C8-5E1E4E9B8261}"/>
              </a:ext>
            </a:extLst>
          </p:cNvPr>
          <p:cNvSpPr>
            <a:spLocks noGrp="1"/>
          </p:cNvSpPr>
          <p:nvPr>
            <p:ph idx="1"/>
          </p:nvPr>
        </p:nvSpPr>
        <p:spPr/>
        <p:txBody>
          <a:bodyPr>
            <a:normAutofit/>
          </a:bodyPr>
          <a:lstStyle/>
          <a:p>
            <a:pPr marL="6160" indent="0">
              <a:buNone/>
            </a:pPr>
            <a:r>
              <a:rPr lang="en-US" sz="3600" dirty="0"/>
              <a:t>Let’s look at these three sections in more depth!</a:t>
            </a:r>
          </a:p>
        </p:txBody>
      </p:sp>
    </p:spTree>
    <p:extLst>
      <p:ext uri="{BB962C8B-B14F-4D97-AF65-F5344CB8AC3E}">
        <p14:creationId xmlns:p14="http://schemas.microsoft.com/office/powerpoint/2010/main" val="2824030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B728625-3C6A-4B14-817A-CBE931267D35}"/>
              </a:ext>
            </a:extLst>
          </p:cNvPr>
          <p:cNvSpPr>
            <a:spLocks noGrp="1"/>
          </p:cNvSpPr>
          <p:nvPr>
            <p:ph type="ctrTitle"/>
          </p:nvPr>
        </p:nvSpPr>
        <p:spPr>
          <a:xfrm>
            <a:off x="2347784" y="3620530"/>
            <a:ext cx="5782090" cy="2077027"/>
          </a:xfrm>
        </p:spPr>
        <p:txBody>
          <a:bodyPr/>
          <a:lstStyle/>
          <a:p>
            <a:r>
              <a:rPr lang="en-US" dirty="0"/>
              <a:t>The Introduction</a:t>
            </a:r>
          </a:p>
        </p:txBody>
      </p:sp>
      <p:sp>
        <p:nvSpPr>
          <p:cNvPr id="5" name="Subtitle 4">
            <a:extLst>
              <a:ext uri="{FF2B5EF4-FFF2-40B4-BE49-F238E27FC236}">
                <a16:creationId xmlns:a16="http://schemas.microsoft.com/office/drawing/2014/main" id="{BE5A8E22-C943-429C-B061-6412DC1FD50D}"/>
              </a:ext>
            </a:extLst>
          </p:cNvPr>
          <p:cNvSpPr>
            <a:spLocks noGrp="1"/>
          </p:cNvSpPr>
          <p:nvPr>
            <p:ph type="subTitle" idx="1"/>
          </p:nvPr>
        </p:nvSpPr>
        <p:spPr/>
        <p:txBody>
          <a:bodyPr/>
          <a:lstStyle/>
          <a:p>
            <a:r>
              <a:rPr lang="en-US" b="1" dirty="0"/>
              <a:t>Writing Your Research Paper</a:t>
            </a:r>
            <a:endParaRPr lang="en-US" dirty="0"/>
          </a:p>
        </p:txBody>
      </p:sp>
    </p:spTree>
    <p:extLst>
      <p:ext uri="{BB962C8B-B14F-4D97-AF65-F5344CB8AC3E}">
        <p14:creationId xmlns:p14="http://schemas.microsoft.com/office/powerpoint/2010/main" val="10816609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82E"/>
      </a:dk2>
      <a:lt2>
        <a:srgbClr val="C2F5FC"/>
      </a:lt2>
      <a:accent1>
        <a:srgbClr val="4091F3"/>
      </a:accent1>
      <a:accent2>
        <a:srgbClr val="8BBCF1"/>
      </a:accent2>
      <a:accent3>
        <a:srgbClr val="CB6A6A"/>
      </a:accent3>
      <a:accent4>
        <a:srgbClr val="C567AF"/>
      </a:accent4>
      <a:accent5>
        <a:srgbClr val="A684F9"/>
      </a:accent5>
      <a:accent6>
        <a:srgbClr val="A9ACEE"/>
      </a:accent6>
      <a:hlink>
        <a:srgbClr val="6D9CC5"/>
      </a:hlink>
      <a:folHlink>
        <a:srgbClr val="6D82A0"/>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178B2DAB-5DDE-4060-A857-D2E1CDA9250F}"/>
    </a:ext>
  </a:extLst>
</a:theme>
</file>

<file path=docProps/app.xml><?xml version="1.0" encoding="utf-8"?>
<Properties xmlns="http://schemas.openxmlformats.org/officeDocument/2006/extended-properties" xmlns:vt="http://schemas.openxmlformats.org/officeDocument/2006/docPropsVTypes">
  <Template>TM16401375[[fn=Madison]]</Template>
  <TotalTime>1340</TotalTime>
  <Words>1995</Words>
  <Application>Microsoft Office PowerPoint</Application>
  <PresentationFormat>Widescreen</PresentationFormat>
  <Paragraphs>168</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MS Shell Dlg 2</vt:lpstr>
      <vt:lpstr>Wingdings</vt:lpstr>
      <vt:lpstr>Wingdings 3</vt:lpstr>
      <vt:lpstr>Madison</vt:lpstr>
      <vt:lpstr>Writing Your Research Paper</vt:lpstr>
      <vt:lpstr>PowerPoint Presentation</vt:lpstr>
      <vt:lpstr>Characteristics of strong research papers</vt:lpstr>
      <vt:lpstr>Parts of a Paper </vt:lpstr>
      <vt:lpstr>Introduction</vt:lpstr>
      <vt:lpstr>Body Paragraphs </vt:lpstr>
      <vt:lpstr>Conclusion</vt:lpstr>
      <vt:lpstr>Parts of a Paper </vt:lpstr>
      <vt:lpstr>The Introduction</vt:lpstr>
      <vt:lpstr>Elements of a Good Introduction</vt:lpstr>
      <vt:lpstr>Example: Maple Syrup</vt:lpstr>
      <vt:lpstr>Elements of a Good Introduction</vt:lpstr>
      <vt:lpstr>Elements of a Good Introduction</vt:lpstr>
      <vt:lpstr>Heritage Fair Introduction Paragraphs</vt:lpstr>
      <vt:lpstr>My Heritage Fair Introduction Peer Review Activity</vt:lpstr>
      <vt:lpstr>Adding Student Voice</vt:lpstr>
      <vt:lpstr>Adding Student Voice</vt:lpstr>
      <vt:lpstr>Adding Student Voice</vt:lpstr>
      <vt:lpstr>Adding Student Voice</vt:lpstr>
      <vt:lpstr>The Body</vt:lpstr>
      <vt:lpstr>Body Paragraphs</vt:lpstr>
      <vt:lpstr>Body Paragraphs: Expanding your Outline</vt:lpstr>
      <vt:lpstr>Body Paragraphs</vt:lpstr>
      <vt:lpstr>Body Paragraphs: Peer Review</vt:lpstr>
      <vt:lpstr>The Conclusion</vt:lpstr>
      <vt:lpstr>Concluding Paragraph</vt:lpstr>
      <vt:lpstr>Concluding Paragraph Example</vt:lpstr>
      <vt:lpstr>Concluding Paragraph</vt:lpstr>
      <vt:lpstr>Reflection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Your Research Paper</dc:title>
  <dc:creator>Colin MacKenzie</dc:creator>
  <cp:lastModifiedBy>Colin MacKenzie</cp:lastModifiedBy>
  <cp:revision>17</cp:revision>
  <dcterms:created xsi:type="dcterms:W3CDTF">2025-04-20T16:32:30Z</dcterms:created>
  <dcterms:modified xsi:type="dcterms:W3CDTF">2025-07-26T00:58:44Z</dcterms:modified>
</cp:coreProperties>
</file>