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4/4/2025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4/4/2025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4/4/2025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4/4/2025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4/4/2025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4/4/2025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4/4/2025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4/4/2025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4/4/2025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4/4/2025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4/4/2025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4/4/2025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3B95B-3F53-4BE6-B529-EB0331A14629}"/>
              </a:ext>
            </a:extLst>
          </p:cNvPr>
          <p:cNvSpPr>
            <a:spLocks noGrp="1"/>
          </p:cNvSpPr>
          <p:nvPr>
            <p:ph type="ctrTitle"/>
          </p:nvPr>
        </p:nvSpPr>
        <p:spPr/>
        <p:txBody>
          <a:bodyPr/>
          <a:lstStyle/>
          <a:p>
            <a:r>
              <a:rPr lang="en-US" dirty="0"/>
              <a:t>Independent Research</a:t>
            </a:r>
          </a:p>
        </p:txBody>
      </p:sp>
      <p:sp>
        <p:nvSpPr>
          <p:cNvPr id="3" name="Subtitle 2">
            <a:extLst>
              <a:ext uri="{FF2B5EF4-FFF2-40B4-BE49-F238E27FC236}">
                <a16:creationId xmlns:a16="http://schemas.microsoft.com/office/drawing/2014/main" id="{03F81925-0FE3-4AF1-BA13-2411A96D13A0}"/>
              </a:ext>
            </a:extLst>
          </p:cNvPr>
          <p:cNvSpPr>
            <a:spLocks noGrp="1"/>
          </p:cNvSpPr>
          <p:nvPr>
            <p:ph type="subTitle" idx="1"/>
          </p:nvPr>
        </p:nvSpPr>
        <p:spPr/>
        <p:txBody>
          <a:bodyPr/>
          <a:lstStyle/>
          <a:p>
            <a:r>
              <a:rPr lang="en-US" dirty="0"/>
              <a:t>Heritage Fair</a:t>
            </a:r>
          </a:p>
        </p:txBody>
      </p:sp>
    </p:spTree>
    <p:extLst>
      <p:ext uri="{BB962C8B-B14F-4D97-AF65-F5344CB8AC3E}">
        <p14:creationId xmlns:p14="http://schemas.microsoft.com/office/powerpoint/2010/main" val="337310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D4C79-8EE3-4CEE-B983-458D40186718}"/>
              </a:ext>
            </a:extLst>
          </p:cNvPr>
          <p:cNvSpPr>
            <a:spLocks noGrp="1"/>
          </p:cNvSpPr>
          <p:nvPr>
            <p:ph type="title"/>
          </p:nvPr>
        </p:nvSpPr>
        <p:spPr/>
        <p:txBody>
          <a:bodyPr/>
          <a:lstStyle/>
          <a:p>
            <a:r>
              <a:rPr lang="en-US" dirty="0"/>
              <a:t>What makes a strong research process?</a:t>
            </a:r>
          </a:p>
        </p:txBody>
      </p:sp>
      <p:sp>
        <p:nvSpPr>
          <p:cNvPr id="3" name="Content Placeholder 2">
            <a:extLst>
              <a:ext uri="{FF2B5EF4-FFF2-40B4-BE49-F238E27FC236}">
                <a16:creationId xmlns:a16="http://schemas.microsoft.com/office/drawing/2014/main" id="{4DA93499-6036-481B-9297-9CD60973EF35}"/>
              </a:ext>
            </a:extLst>
          </p:cNvPr>
          <p:cNvSpPr>
            <a:spLocks noGrp="1"/>
          </p:cNvSpPr>
          <p:nvPr>
            <p:ph idx="1"/>
          </p:nvPr>
        </p:nvSpPr>
        <p:spPr>
          <a:xfrm>
            <a:off x="1257300" y="2052116"/>
            <a:ext cx="9312839" cy="4440124"/>
          </a:xfrm>
        </p:spPr>
        <p:txBody>
          <a:bodyPr>
            <a:normAutofit/>
          </a:bodyPr>
          <a:lstStyle/>
          <a:p>
            <a:r>
              <a:rPr lang="en-US" sz="2800" dirty="0"/>
              <a:t>Using a variety of reliable sources.</a:t>
            </a:r>
          </a:p>
          <a:p>
            <a:r>
              <a:rPr lang="en-US" sz="2800" dirty="0"/>
              <a:t>Taking notes in their own words.</a:t>
            </a:r>
          </a:p>
          <a:p>
            <a:r>
              <a:rPr lang="en-US" sz="2800" dirty="0"/>
              <a:t>Staying organized by grouping information by themes or subtopics.</a:t>
            </a:r>
          </a:p>
          <a:p>
            <a:r>
              <a:rPr lang="en-US" sz="2800" dirty="0"/>
              <a:t>Keeping track of sources for later citation.</a:t>
            </a:r>
          </a:p>
          <a:p>
            <a:r>
              <a:rPr lang="en-US" sz="2800" dirty="0"/>
              <a:t>Asking questions to guide their research.</a:t>
            </a:r>
          </a:p>
        </p:txBody>
      </p:sp>
    </p:spTree>
    <p:extLst>
      <p:ext uri="{BB962C8B-B14F-4D97-AF65-F5344CB8AC3E}">
        <p14:creationId xmlns:p14="http://schemas.microsoft.com/office/powerpoint/2010/main" val="3494736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4569C-EE52-4C56-96E9-22BCCBF3E5D4}"/>
              </a:ext>
            </a:extLst>
          </p:cNvPr>
          <p:cNvSpPr>
            <a:spLocks noGrp="1"/>
          </p:cNvSpPr>
          <p:nvPr>
            <p:ph type="title"/>
          </p:nvPr>
        </p:nvSpPr>
        <p:spPr/>
        <p:txBody>
          <a:bodyPr/>
          <a:lstStyle/>
          <a:p>
            <a:r>
              <a:rPr lang="en-US" dirty="0"/>
              <a:t>What makes a strong research process?</a:t>
            </a:r>
          </a:p>
        </p:txBody>
      </p:sp>
      <p:sp>
        <p:nvSpPr>
          <p:cNvPr id="3" name="Content Placeholder 2">
            <a:extLst>
              <a:ext uri="{FF2B5EF4-FFF2-40B4-BE49-F238E27FC236}">
                <a16:creationId xmlns:a16="http://schemas.microsoft.com/office/drawing/2014/main" id="{C5FF2A2A-5182-402E-B97C-7FB3919F9FDA}"/>
              </a:ext>
            </a:extLst>
          </p:cNvPr>
          <p:cNvSpPr>
            <a:spLocks noGrp="1"/>
          </p:cNvSpPr>
          <p:nvPr>
            <p:ph idx="1"/>
          </p:nvPr>
        </p:nvSpPr>
        <p:spPr>
          <a:xfrm>
            <a:off x="1600200" y="2052116"/>
            <a:ext cx="8969939" cy="4325824"/>
          </a:xfrm>
        </p:spPr>
        <p:txBody>
          <a:bodyPr>
            <a:normAutofit/>
          </a:bodyPr>
          <a:lstStyle/>
          <a:p>
            <a:pPr marL="0" indent="0">
              <a:buNone/>
            </a:pPr>
            <a:r>
              <a:rPr lang="en-US" sz="2800" dirty="0"/>
              <a:t>Not all sources provide accurate or useful information, so you need to evaluate them critically.</a:t>
            </a:r>
          </a:p>
          <a:p>
            <a:pPr marL="0" indent="0">
              <a:buNone/>
            </a:pPr>
            <a:r>
              <a:rPr lang="en-US" sz="2800" dirty="0"/>
              <a:t>To evaluate a source, ask questions like:</a:t>
            </a:r>
          </a:p>
          <a:p>
            <a:r>
              <a:rPr lang="en-US" sz="2800" dirty="0"/>
              <a:t>Who created this source?</a:t>
            </a:r>
          </a:p>
          <a:p>
            <a:r>
              <a:rPr lang="en-US" sz="2800" dirty="0"/>
              <a:t>Is it current?</a:t>
            </a:r>
          </a:p>
          <a:p>
            <a:r>
              <a:rPr lang="en-US" sz="2800" dirty="0"/>
              <a:t>Is it supported by evidence?</a:t>
            </a:r>
          </a:p>
        </p:txBody>
      </p:sp>
    </p:spTree>
    <p:extLst>
      <p:ext uri="{BB962C8B-B14F-4D97-AF65-F5344CB8AC3E}">
        <p14:creationId xmlns:p14="http://schemas.microsoft.com/office/powerpoint/2010/main" val="29660390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8B635-6C4C-4BBF-AB15-B27D8779B9E8}"/>
              </a:ext>
            </a:extLst>
          </p:cNvPr>
          <p:cNvSpPr>
            <a:spLocks noGrp="1"/>
          </p:cNvSpPr>
          <p:nvPr>
            <p:ph type="title"/>
          </p:nvPr>
        </p:nvSpPr>
        <p:spPr/>
        <p:txBody>
          <a:bodyPr/>
          <a:lstStyle/>
          <a:p>
            <a:r>
              <a:rPr lang="en-US" dirty="0"/>
              <a:t>Organizing Research</a:t>
            </a:r>
          </a:p>
        </p:txBody>
      </p:sp>
      <p:sp>
        <p:nvSpPr>
          <p:cNvPr id="3" name="Content Placeholder 2">
            <a:extLst>
              <a:ext uri="{FF2B5EF4-FFF2-40B4-BE49-F238E27FC236}">
                <a16:creationId xmlns:a16="http://schemas.microsoft.com/office/drawing/2014/main" id="{5DA75665-B0A5-44D6-B6B2-081DE9066CF5}"/>
              </a:ext>
            </a:extLst>
          </p:cNvPr>
          <p:cNvSpPr>
            <a:spLocks noGrp="1"/>
          </p:cNvSpPr>
          <p:nvPr>
            <p:ph idx="1"/>
          </p:nvPr>
        </p:nvSpPr>
        <p:spPr>
          <a:xfrm>
            <a:off x="1507524" y="2052116"/>
            <a:ext cx="9062615" cy="4373398"/>
          </a:xfrm>
        </p:spPr>
        <p:txBody>
          <a:bodyPr>
            <a:normAutofit fontScale="92500"/>
          </a:bodyPr>
          <a:lstStyle/>
          <a:p>
            <a:pPr marL="0" indent="0">
              <a:buNone/>
            </a:pPr>
            <a:r>
              <a:rPr lang="en-US" sz="2800" dirty="0"/>
              <a:t>You will hopefully find lots of information for your research topic. It will help to organize your research by themes. </a:t>
            </a:r>
          </a:p>
          <a:p>
            <a:pPr marL="0" indent="0">
              <a:buNone/>
            </a:pPr>
            <a:r>
              <a:rPr lang="en-US" sz="2800" dirty="0"/>
              <a:t>Breaking a topic into smaller subtopics can make research more manageable. For example, if researching maple syrup, possible themes might include "How Maple Syrup is Made," "Maple Syrup in Canada," and "Tools and Methods." </a:t>
            </a:r>
          </a:p>
          <a:p>
            <a:pPr marL="0" indent="0">
              <a:buNone/>
            </a:pPr>
            <a:r>
              <a:rPr lang="en-US" sz="2800" dirty="0"/>
              <a:t>Like your overall research question, each subtopic can help provide direction for each part your research.</a:t>
            </a:r>
          </a:p>
        </p:txBody>
      </p:sp>
    </p:spTree>
    <p:extLst>
      <p:ext uri="{BB962C8B-B14F-4D97-AF65-F5344CB8AC3E}">
        <p14:creationId xmlns:p14="http://schemas.microsoft.com/office/powerpoint/2010/main" val="871713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E9C7-D43F-467B-B075-5CFDED52D0F9}"/>
              </a:ext>
            </a:extLst>
          </p:cNvPr>
          <p:cNvSpPr>
            <a:spLocks noGrp="1"/>
          </p:cNvSpPr>
          <p:nvPr>
            <p:ph type="title"/>
          </p:nvPr>
        </p:nvSpPr>
        <p:spPr/>
        <p:txBody>
          <a:bodyPr/>
          <a:lstStyle/>
          <a:p>
            <a:r>
              <a:rPr lang="en-US" dirty="0"/>
              <a:t>Organizing Research</a:t>
            </a:r>
            <a:br>
              <a:rPr lang="en-US" dirty="0"/>
            </a:br>
            <a:r>
              <a:rPr lang="en-US" dirty="0"/>
              <a:t>Example</a:t>
            </a:r>
          </a:p>
        </p:txBody>
      </p:sp>
      <p:sp>
        <p:nvSpPr>
          <p:cNvPr id="4" name="Text Placeholder 3">
            <a:extLst>
              <a:ext uri="{FF2B5EF4-FFF2-40B4-BE49-F238E27FC236}">
                <a16:creationId xmlns:a16="http://schemas.microsoft.com/office/drawing/2014/main" id="{9C6A04EA-AF44-41BE-9F3A-83ECF98B98DA}"/>
              </a:ext>
            </a:extLst>
          </p:cNvPr>
          <p:cNvSpPr>
            <a:spLocks noGrp="1"/>
          </p:cNvSpPr>
          <p:nvPr>
            <p:ph type="body" idx="1"/>
          </p:nvPr>
        </p:nvSpPr>
        <p:spPr>
          <a:xfrm>
            <a:off x="1186248" y="2052115"/>
            <a:ext cx="4575253" cy="713818"/>
          </a:xfrm>
        </p:spPr>
        <p:txBody>
          <a:bodyPr/>
          <a:lstStyle/>
          <a:p>
            <a:r>
              <a:rPr lang="en-US" sz="2800" dirty="0"/>
              <a:t>How has Hockey Evolved?</a:t>
            </a:r>
          </a:p>
        </p:txBody>
      </p:sp>
      <p:sp>
        <p:nvSpPr>
          <p:cNvPr id="5" name="Text Placeholder 4">
            <a:extLst>
              <a:ext uri="{FF2B5EF4-FFF2-40B4-BE49-F238E27FC236}">
                <a16:creationId xmlns:a16="http://schemas.microsoft.com/office/drawing/2014/main" id="{34C1FEBA-D29C-40AB-8670-832DC2170043}"/>
              </a:ext>
            </a:extLst>
          </p:cNvPr>
          <p:cNvSpPr>
            <a:spLocks noGrp="1"/>
          </p:cNvSpPr>
          <p:nvPr>
            <p:ph type="body" sz="quarter" idx="3"/>
          </p:nvPr>
        </p:nvSpPr>
        <p:spPr>
          <a:xfrm>
            <a:off x="6095999" y="2052115"/>
            <a:ext cx="5198077" cy="713818"/>
          </a:xfrm>
        </p:spPr>
        <p:txBody>
          <a:bodyPr/>
          <a:lstStyle/>
          <a:p>
            <a:r>
              <a:rPr lang="en-US" sz="2800" dirty="0"/>
              <a:t>What happened to the Titanic?</a:t>
            </a:r>
          </a:p>
        </p:txBody>
      </p:sp>
      <p:sp>
        <p:nvSpPr>
          <p:cNvPr id="6" name="Content Placeholder 5">
            <a:extLst>
              <a:ext uri="{FF2B5EF4-FFF2-40B4-BE49-F238E27FC236}">
                <a16:creationId xmlns:a16="http://schemas.microsoft.com/office/drawing/2014/main" id="{13877560-CFF9-49EF-B112-D6DABE99ACC2}"/>
              </a:ext>
            </a:extLst>
          </p:cNvPr>
          <p:cNvSpPr>
            <a:spLocks noGrp="1"/>
          </p:cNvSpPr>
          <p:nvPr>
            <p:ph sz="quarter" idx="4"/>
          </p:nvPr>
        </p:nvSpPr>
        <p:spPr>
          <a:xfrm>
            <a:off x="6096000" y="3138616"/>
            <a:ext cx="4909751" cy="3521675"/>
          </a:xfrm>
        </p:spPr>
        <p:txBody>
          <a:bodyPr>
            <a:normAutofit/>
          </a:bodyPr>
          <a:lstStyle/>
          <a:p>
            <a:r>
              <a:rPr lang="en-US" sz="2400" dirty="0"/>
              <a:t>How was the Titanic built?</a:t>
            </a:r>
          </a:p>
          <a:p>
            <a:r>
              <a:rPr lang="en-US" sz="2400" dirty="0"/>
              <a:t>Who was on the Titanic?</a:t>
            </a:r>
          </a:p>
          <a:p>
            <a:r>
              <a:rPr lang="en-US" sz="2400" dirty="0"/>
              <a:t>What happened that night?</a:t>
            </a:r>
          </a:p>
          <a:p>
            <a:r>
              <a:rPr lang="en-US" sz="2400" dirty="0"/>
              <a:t>Where is the Titanic now?</a:t>
            </a:r>
          </a:p>
        </p:txBody>
      </p:sp>
      <p:sp>
        <p:nvSpPr>
          <p:cNvPr id="7" name="Content Placeholder 5">
            <a:extLst>
              <a:ext uri="{FF2B5EF4-FFF2-40B4-BE49-F238E27FC236}">
                <a16:creationId xmlns:a16="http://schemas.microsoft.com/office/drawing/2014/main" id="{37022E36-56C9-45D2-8DFE-81042B6897D9}"/>
              </a:ext>
            </a:extLst>
          </p:cNvPr>
          <p:cNvSpPr txBox="1">
            <a:spLocks/>
          </p:cNvSpPr>
          <p:nvPr/>
        </p:nvSpPr>
        <p:spPr>
          <a:xfrm>
            <a:off x="1186248" y="3138615"/>
            <a:ext cx="4909751" cy="3521675"/>
          </a:xfrm>
          <a:prstGeom prst="rect">
            <a:avLst/>
          </a:prstGeom>
        </p:spPr>
        <p:txBody>
          <a:bodyPr vert="horz" lIns="91440" tIns="45720" rIns="91440" bIns="45720" rtlCol="0">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r>
              <a:rPr lang="en-US" sz="2400" dirty="0"/>
              <a:t>Where was hockey invented?</a:t>
            </a:r>
          </a:p>
          <a:p>
            <a:r>
              <a:rPr lang="en-US" sz="2400" dirty="0"/>
              <a:t>How has hockey equipment changed?</a:t>
            </a:r>
          </a:p>
          <a:p>
            <a:r>
              <a:rPr lang="en-US" sz="2400" dirty="0"/>
              <a:t>How have the rules for hockey changed over the years?</a:t>
            </a:r>
          </a:p>
        </p:txBody>
      </p:sp>
    </p:spTree>
    <p:extLst>
      <p:ext uri="{BB962C8B-B14F-4D97-AF65-F5344CB8AC3E}">
        <p14:creationId xmlns:p14="http://schemas.microsoft.com/office/powerpoint/2010/main" val="42857474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fade">
                                      <p:cBhvr>
                                        <p:cTn id="4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8B635-6C4C-4BBF-AB15-B27D8779B9E8}"/>
              </a:ext>
            </a:extLst>
          </p:cNvPr>
          <p:cNvSpPr>
            <a:spLocks noGrp="1"/>
          </p:cNvSpPr>
          <p:nvPr>
            <p:ph type="title"/>
          </p:nvPr>
        </p:nvSpPr>
        <p:spPr/>
        <p:txBody>
          <a:bodyPr/>
          <a:lstStyle/>
          <a:p>
            <a:r>
              <a:rPr lang="en-US" dirty="0"/>
              <a:t>Organizing Research</a:t>
            </a:r>
          </a:p>
        </p:txBody>
      </p:sp>
      <p:sp>
        <p:nvSpPr>
          <p:cNvPr id="3" name="Content Placeholder 2">
            <a:extLst>
              <a:ext uri="{FF2B5EF4-FFF2-40B4-BE49-F238E27FC236}">
                <a16:creationId xmlns:a16="http://schemas.microsoft.com/office/drawing/2014/main" id="{5DA75665-B0A5-44D6-B6B2-081DE9066CF5}"/>
              </a:ext>
            </a:extLst>
          </p:cNvPr>
          <p:cNvSpPr>
            <a:spLocks noGrp="1"/>
          </p:cNvSpPr>
          <p:nvPr>
            <p:ph idx="1"/>
          </p:nvPr>
        </p:nvSpPr>
        <p:spPr/>
        <p:txBody>
          <a:bodyPr>
            <a:normAutofit/>
          </a:bodyPr>
          <a:lstStyle/>
          <a:p>
            <a:pPr marL="0" indent="0">
              <a:buNone/>
            </a:pPr>
            <a:r>
              <a:rPr lang="en-US" dirty="0"/>
              <a:t>While you will come up with subtopics to help start your research, you will likely find that as you learn more, you will create new subtopics from information you gather.</a:t>
            </a:r>
          </a:p>
        </p:txBody>
      </p:sp>
    </p:spTree>
    <p:extLst>
      <p:ext uri="{BB962C8B-B14F-4D97-AF65-F5344CB8AC3E}">
        <p14:creationId xmlns:p14="http://schemas.microsoft.com/office/powerpoint/2010/main" val="40208818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5F394-0F05-44D9-B8E8-7D17C4275510}"/>
              </a:ext>
            </a:extLst>
          </p:cNvPr>
          <p:cNvSpPr>
            <a:spLocks noGrp="1"/>
          </p:cNvSpPr>
          <p:nvPr>
            <p:ph type="title"/>
          </p:nvPr>
        </p:nvSpPr>
        <p:spPr/>
        <p:txBody>
          <a:bodyPr/>
          <a:lstStyle/>
          <a:p>
            <a:r>
              <a:rPr lang="en-US" dirty="0"/>
              <a:t>Heritage Fair Research Notes Worksheet</a:t>
            </a:r>
          </a:p>
        </p:txBody>
      </p:sp>
      <p:sp>
        <p:nvSpPr>
          <p:cNvPr id="3" name="Content Placeholder 2">
            <a:extLst>
              <a:ext uri="{FF2B5EF4-FFF2-40B4-BE49-F238E27FC236}">
                <a16:creationId xmlns:a16="http://schemas.microsoft.com/office/drawing/2014/main" id="{1316C2AA-B920-405A-9941-62F2D7117BD7}"/>
              </a:ext>
            </a:extLst>
          </p:cNvPr>
          <p:cNvSpPr>
            <a:spLocks noGrp="1"/>
          </p:cNvSpPr>
          <p:nvPr>
            <p:ph idx="1"/>
          </p:nvPr>
        </p:nvSpPr>
        <p:spPr>
          <a:xfrm>
            <a:off x="1367749" y="2085740"/>
            <a:ext cx="9456501" cy="4475079"/>
          </a:xfrm>
        </p:spPr>
        <p:txBody>
          <a:bodyPr>
            <a:normAutofit fontScale="92500" lnSpcReduction="10000"/>
          </a:bodyPr>
          <a:lstStyle/>
          <a:p>
            <a:pPr marL="0" indent="0">
              <a:buNone/>
            </a:pPr>
            <a:r>
              <a:rPr lang="en-US" sz="2400" dirty="0"/>
              <a:t>To help with your notetaking, use the Heritage Fair Research Notes Worksheet.</a:t>
            </a:r>
          </a:p>
          <a:p>
            <a:pPr marL="0" indent="0">
              <a:buNone/>
            </a:pPr>
            <a:r>
              <a:rPr lang="en-US" sz="2400" dirty="0"/>
              <a:t>The worksheet has four main parts, which are explained below:</a:t>
            </a:r>
          </a:p>
          <a:p>
            <a:pPr lvl="1"/>
            <a:r>
              <a:rPr lang="en-US" sz="2000" dirty="0"/>
              <a:t>Source Information: Record where the information came from.</a:t>
            </a:r>
          </a:p>
          <a:p>
            <a:pPr lvl="1"/>
            <a:r>
              <a:rPr lang="en-US" sz="2000" dirty="0"/>
              <a:t>Key Facts/Details: Write down the main points in their own words.</a:t>
            </a:r>
          </a:p>
          <a:p>
            <a:pPr lvl="1"/>
            <a:r>
              <a:rPr lang="en-US" sz="2000" dirty="0"/>
              <a:t>Theme or Subtopic: Assign the information to a relevant theme or category.</a:t>
            </a:r>
          </a:p>
          <a:p>
            <a:pPr lvl="1"/>
            <a:r>
              <a:rPr lang="en-US" sz="2000" dirty="0"/>
              <a:t>Questions/Next Steps: Note follow-up questions or areas needing further research. </a:t>
            </a:r>
          </a:p>
          <a:p>
            <a:pPr marL="0" indent="0">
              <a:buNone/>
            </a:pPr>
            <a:r>
              <a:rPr lang="en-US" sz="2400" dirty="0"/>
              <a:t>This can easily be replicated on a piece of loose-leaf or as a Google doc. if you need more.</a:t>
            </a:r>
          </a:p>
        </p:txBody>
      </p:sp>
    </p:spTree>
    <p:extLst>
      <p:ext uri="{BB962C8B-B14F-4D97-AF65-F5344CB8AC3E}">
        <p14:creationId xmlns:p14="http://schemas.microsoft.com/office/powerpoint/2010/main" val="4676721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5F394-0F05-44D9-B8E8-7D17C4275510}"/>
              </a:ext>
            </a:extLst>
          </p:cNvPr>
          <p:cNvSpPr>
            <a:spLocks noGrp="1"/>
          </p:cNvSpPr>
          <p:nvPr>
            <p:ph type="title"/>
          </p:nvPr>
        </p:nvSpPr>
        <p:spPr/>
        <p:txBody>
          <a:bodyPr/>
          <a:lstStyle/>
          <a:p>
            <a:r>
              <a:rPr lang="en-US" dirty="0"/>
              <a:t>Heritage Fair Research Notes Worksheet Example</a:t>
            </a:r>
          </a:p>
        </p:txBody>
      </p:sp>
      <p:graphicFrame>
        <p:nvGraphicFramePr>
          <p:cNvPr id="7" name="Content Placeholder 6">
            <a:extLst>
              <a:ext uri="{FF2B5EF4-FFF2-40B4-BE49-F238E27FC236}">
                <a16:creationId xmlns:a16="http://schemas.microsoft.com/office/drawing/2014/main" id="{EAFBB632-CF6D-41FC-BF5D-8211BDC1E7EA}"/>
              </a:ext>
            </a:extLst>
          </p:cNvPr>
          <p:cNvGraphicFramePr>
            <a:graphicFrameLocks noGrp="1"/>
          </p:cNvGraphicFramePr>
          <p:nvPr>
            <p:ph idx="1"/>
            <p:extLst>
              <p:ext uri="{D42A27DB-BD31-4B8C-83A1-F6EECF244321}">
                <p14:modId xmlns:p14="http://schemas.microsoft.com/office/powerpoint/2010/main" val="466097724"/>
              </p:ext>
            </p:extLst>
          </p:nvPr>
        </p:nvGraphicFramePr>
        <p:xfrm>
          <a:off x="1368425" y="2085975"/>
          <a:ext cx="9455152" cy="4337685"/>
        </p:xfrm>
        <a:graphic>
          <a:graphicData uri="http://schemas.openxmlformats.org/drawingml/2006/table">
            <a:tbl>
              <a:tblPr firstRow="1" bandRow="1">
                <a:tableStyleId>{5C22544A-7EE6-4342-B048-85BDC9FD1C3A}</a:tableStyleId>
              </a:tblPr>
              <a:tblGrid>
                <a:gridCol w="2363788">
                  <a:extLst>
                    <a:ext uri="{9D8B030D-6E8A-4147-A177-3AD203B41FA5}">
                      <a16:colId xmlns:a16="http://schemas.microsoft.com/office/drawing/2014/main" val="3433037001"/>
                    </a:ext>
                  </a:extLst>
                </a:gridCol>
                <a:gridCol w="2851467">
                  <a:extLst>
                    <a:ext uri="{9D8B030D-6E8A-4147-A177-3AD203B41FA5}">
                      <a16:colId xmlns:a16="http://schemas.microsoft.com/office/drawing/2014/main" val="260272380"/>
                    </a:ext>
                  </a:extLst>
                </a:gridCol>
                <a:gridCol w="1876109">
                  <a:extLst>
                    <a:ext uri="{9D8B030D-6E8A-4147-A177-3AD203B41FA5}">
                      <a16:colId xmlns:a16="http://schemas.microsoft.com/office/drawing/2014/main" val="44260485"/>
                    </a:ext>
                  </a:extLst>
                </a:gridCol>
                <a:gridCol w="2363788">
                  <a:extLst>
                    <a:ext uri="{9D8B030D-6E8A-4147-A177-3AD203B41FA5}">
                      <a16:colId xmlns:a16="http://schemas.microsoft.com/office/drawing/2014/main" val="3447184468"/>
                    </a:ext>
                  </a:extLst>
                </a:gridCol>
              </a:tblGrid>
              <a:tr h="961212">
                <a:tc>
                  <a:txBody>
                    <a:bodyPr/>
                    <a:lstStyle/>
                    <a:p>
                      <a:pPr marL="0" marR="0">
                        <a:lnSpc>
                          <a:spcPct val="115000"/>
                        </a:lnSpc>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Source Information</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Key Facts/Details (In Your Own Words)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Theme or Subtopic</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Questions / Next Steps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3728890"/>
                  </a:ext>
                </a:extLst>
              </a:tr>
              <a:tr h="1456332">
                <a:tc>
                  <a:txBody>
                    <a:bodyPr/>
                    <a:lstStyle/>
                    <a:p>
                      <a:pPr marL="0" marR="0">
                        <a:lnSpc>
                          <a:spcPct val="115000"/>
                        </a:lnSpc>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Encyclopedia Britannica - "Maple Syrup Production"</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Maple syrup comes from the sap of sugar maple trees. The sap is collected in the spring.</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How Maple Syrup is</a:t>
                      </a:r>
                      <a:r>
                        <a:rPr lang="en-US" sz="1800" b="1">
                          <a:effectLst/>
                          <a:latin typeface="Calibri" panose="020F0502020204030204" pitchFamily="34" charset="0"/>
                          <a:ea typeface="Times New Roman" panose="02020603050405020304" pitchFamily="18" charset="0"/>
                          <a:cs typeface="Times New Roman" panose="02020603050405020304" pitchFamily="18" charset="0"/>
                        </a:rPr>
                        <a:t> </a:t>
                      </a:r>
                      <a:r>
                        <a:rPr lang="en-US" sz="1800">
                          <a:effectLst/>
                          <a:latin typeface="Calibri" panose="020F0502020204030204" pitchFamily="34" charset="0"/>
                          <a:ea typeface="Times New Roman" panose="02020603050405020304" pitchFamily="18" charset="0"/>
                          <a:cs typeface="Times New Roman" panose="02020603050405020304" pitchFamily="18" charset="0"/>
                        </a:rPr>
                        <a:t>Made</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What tools are used to collect the sap?</a:t>
                      </a:r>
                    </a:p>
                  </a:txBody>
                  <a:tcPr marL="68580" marR="68580" marT="0" marB="0" anchor="ctr"/>
                </a:tc>
                <a:extLst>
                  <a:ext uri="{0D108BD9-81ED-4DB2-BD59-A6C34878D82A}">
                    <a16:rowId xmlns:a16="http://schemas.microsoft.com/office/drawing/2014/main" val="1966410940"/>
                  </a:ext>
                </a:extLst>
              </a:tr>
              <a:tr h="961212">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Canadian Geographic - Article on Maple Syrup</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Quebec produces more than 70% of the world's maple syrup.</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Maple Syrup in Canada</a:t>
                      </a: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Why is Quebec so important for maple syrup?</a:t>
                      </a:r>
                    </a:p>
                  </a:txBody>
                  <a:tcPr marL="68580" marR="68580" marT="0" marB="0" anchor="ctr"/>
                </a:tc>
                <a:extLst>
                  <a:ext uri="{0D108BD9-81ED-4DB2-BD59-A6C34878D82A}">
                    <a16:rowId xmlns:a16="http://schemas.microsoft.com/office/drawing/2014/main" val="4028584566"/>
                  </a:ext>
                </a:extLst>
              </a:tr>
              <a:tr h="958929">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Interview with Local Farmer</a:t>
                      </a:r>
                    </a:p>
                  </a:txBody>
                  <a:tcPr marL="68580" marR="68580" marT="0" marB="0" anchor="ctr"/>
                </a:tc>
                <a:tc>
                  <a:txBody>
                    <a:bodyPr/>
                    <a:lstStyle/>
                    <a:p>
                      <a:pPr marL="0" marR="0">
                        <a:lnSpc>
                          <a:spcPct val="115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Farmers use taps and vacuum systems to collect sap. Some still use buckets.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pPr>
                      <a:r>
                        <a:rPr lang="en-US" sz="1800">
                          <a:effectLst/>
                          <a:latin typeface="Calibri" panose="020F0502020204030204" pitchFamily="34" charset="0"/>
                          <a:ea typeface="Times New Roman" panose="02020603050405020304" pitchFamily="18" charset="0"/>
                          <a:cs typeface="Times New Roman" panose="02020603050405020304" pitchFamily="18" charset="0"/>
                        </a:rPr>
                        <a:t>Tools and Methods</a:t>
                      </a:r>
                    </a:p>
                  </a:txBody>
                  <a:tcPr marL="68580" marR="68580" marT="0" marB="0" anchor="ctr"/>
                </a:tc>
                <a:tc>
                  <a:txBody>
                    <a:bodyPr/>
                    <a:lstStyle/>
                    <a:p>
                      <a:pPr marL="0" marR="0">
                        <a:lnSpc>
                          <a:spcPct val="115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How do tools and methods differ across farms?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59264132"/>
                  </a:ext>
                </a:extLst>
              </a:tr>
            </a:tbl>
          </a:graphicData>
        </a:graphic>
      </p:graphicFrame>
    </p:spTree>
    <p:extLst>
      <p:ext uri="{BB962C8B-B14F-4D97-AF65-F5344CB8AC3E}">
        <p14:creationId xmlns:p14="http://schemas.microsoft.com/office/powerpoint/2010/main" val="25125084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93</TotalTime>
  <Words>512</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MS Shell Dlg 2</vt:lpstr>
      <vt:lpstr>Times New Roman</vt:lpstr>
      <vt:lpstr>Wingdings</vt:lpstr>
      <vt:lpstr>Wingdings 3</vt:lpstr>
      <vt:lpstr>Madison</vt:lpstr>
      <vt:lpstr>Independent Research</vt:lpstr>
      <vt:lpstr>What makes a strong research process?</vt:lpstr>
      <vt:lpstr>What makes a strong research process?</vt:lpstr>
      <vt:lpstr>Organizing Research</vt:lpstr>
      <vt:lpstr>Organizing Research Example</vt:lpstr>
      <vt:lpstr>Organizing Research</vt:lpstr>
      <vt:lpstr>Heritage Fair Research Notes Worksheet</vt:lpstr>
      <vt:lpstr>Heritage Fair Research Notes Worksheet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Reserach</dc:title>
  <dc:creator>Colin MacKenzie</dc:creator>
  <cp:lastModifiedBy>Colin MacKenzie</cp:lastModifiedBy>
  <cp:revision>7</cp:revision>
  <dcterms:created xsi:type="dcterms:W3CDTF">2025-04-04T11:07:58Z</dcterms:created>
  <dcterms:modified xsi:type="dcterms:W3CDTF">2025-04-04T12:41:32Z</dcterms:modified>
</cp:coreProperties>
</file>