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6" r:id="rId9"/>
    <p:sldId id="267" r:id="rId10"/>
    <p:sldId id="265" r:id="rId11"/>
    <p:sldId id="268" r:id="rId12"/>
    <p:sldId id="269" r:id="rId13"/>
    <p:sldId id="279" r:id="rId14"/>
    <p:sldId id="270" r:id="rId15"/>
    <p:sldId id="271" r:id="rId16"/>
    <p:sldId id="272" r:id="rId17"/>
    <p:sldId id="273" r:id="rId18"/>
    <p:sldId id="287" r:id="rId19"/>
    <p:sldId id="274" r:id="rId20"/>
    <p:sldId id="275" r:id="rId21"/>
    <p:sldId id="280" r:id="rId22"/>
    <p:sldId id="281" r:id="rId23"/>
    <p:sldId id="282" r:id="rId24"/>
    <p:sldId id="283" r:id="rId25"/>
    <p:sldId id="284" r:id="rId26"/>
    <p:sldId id="288" r:id="rId27"/>
    <p:sldId id="285" r:id="rId28"/>
    <p:sldId id="286"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50" d="100"/>
          <a:sy n="50" d="100"/>
        </p:scale>
        <p:origin x="1500" y="6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3/27/2025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3/27/2025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3/27/2025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3/27/2025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3/27/2025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3/27/2025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3/27/2025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3/27/2025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3/27/2025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3/27/2025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3/27/2025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3/27/2025</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39DDA-B800-47E3-89FC-4FA7E68865F5}"/>
              </a:ext>
            </a:extLst>
          </p:cNvPr>
          <p:cNvSpPr>
            <a:spLocks noGrp="1"/>
          </p:cNvSpPr>
          <p:nvPr>
            <p:ph type="ctrTitle"/>
          </p:nvPr>
        </p:nvSpPr>
        <p:spPr/>
        <p:txBody>
          <a:bodyPr/>
          <a:lstStyle/>
          <a:p>
            <a:r>
              <a:rPr lang="en-US" dirty="0"/>
              <a:t>Preparing for Research</a:t>
            </a:r>
          </a:p>
        </p:txBody>
      </p:sp>
      <p:sp>
        <p:nvSpPr>
          <p:cNvPr id="3" name="Subtitle 2">
            <a:extLst>
              <a:ext uri="{FF2B5EF4-FFF2-40B4-BE49-F238E27FC236}">
                <a16:creationId xmlns:a16="http://schemas.microsoft.com/office/drawing/2014/main" id="{1A9AE5B6-CBD8-489F-AFFF-7ECB1F6A8FD5}"/>
              </a:ext>
            </a:extLst>
          </p:cNvPr>
          <p:cNvSpPr>
            <a:spLocks noGrp="1"/>
          </p:cNvSpPr>
          <p:nvPr>
            <p:ph type="subTitle" idx="1"/>
          </p:nvPr>
        </p:nvSpPr>
        <p:spPr/>
        <p:txBody>
          <a:bodyPr/>
          <a:lstStyle/>
          <a:p>
            <a:r>
              <a:rPr lang="en-US" dirty="0"/>
              <a:t>Heritage Fair</a:t>
            </a:r>
          </a:p>
        </p:txBody>
      </p:sp>
    </p:spTree>
    <p:extLst>
      <p:ext uri="{BB962C8B-B14F-4D97-AF65-F5344CB8AC3E}">
        <p14:creationId xmlns:p14="http://schemas.microsoft.com/office/powerpoint/2010/main" val="20001179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11BB3-8D9C-4F93-B923-CA804BAACD1D}"/>
              </a:ext>
            </a:extLst>
          </p:cNvPr>
          <p:cNvSpPr>
            <a:spLocks noGrp="1"/>
          </p:cNvSpPr>
          <p:nvPr>
            <p:ph type="title"/>
          </p:nvPr>
        </p:nvSpPr>
        <p:spPr/>
        <p:txBody>
          <a:bodyPr/>
          <a:lstStyle/>
          <a:p>
            <a:r>
              <a:rPr lang="en-US" dirty="0"/>
              <a:t>Taking Notes</a:t>
            </a:r>
          </a:p>
        </p:txBody>
      </p:sp>
      <p:sp>
        <p:nvSpPr>
          <p:cNvPr id="3" name="Content Placeholder 2">
            <a:extLst>
              <a:ext uri="{FF2B5EF4-FFF2-40B4-BE49-F238E27FC236}">
                <a16:creationId xmlns:a16="http://schemas.microsoft.com/office/drawing/2014/main" id="{6040415A-DE29-467F-B40A-4538A35E2C6B}"/>
              </a:ext>
            </a:extLst>
          </p:cNvPr>
          <p:cNvSpPr>
            <a:spLocks noGrp="1"/>
          </p:cNvSpPr>
          <p:nvPr>
            <p:ph idx="1"/>
          </p:nvPr>
        </p:nvSpPr>
        <p:spPr>
          <a:xfrm>
            <a:off x="1308100" y="1473200"/>
            <a:ext cx="9262039" cy="5130800"/>
          </a:xfrm>
        </p:spPr>
        <p:txBody>
          <a:bodyPr>
            <a:normAutofit fontScale="92500" lnSpcReduction="20000"/>
          </a:bodyPr>
          <a:lstStyle/>
          <a:p>
            <a:pPr marL="0" indent="0">
              <a:buNone/>
            </a:pPr>
            <a:r>
              <a:rPr lang="en-US" dirty="0"/>
              <a:t>There are three main strategies to note taking, which we can call the UFO:</a:t>
            </a:r>
          </a:p>
          <a:p>
            <a:r>
              <a:rPr lang="en-US" b="1" dirty="0"/>
              <a:t>Use Your Own Words: </a:t>
            </a:r>
          </a:p>
          <a:p>
            <a:pPr lvl="1"/>
            <a:r>
              <a:rPr lang="en-US" dirty="0"/>
              <a:t>Try to put the information you think is important into your own words so that you understand it. This shows that you’ve processed the material and aren’t just copying it directly.</a:t>
            </a:r>
          </a:p>
          <a:p>
            <a:r>
              <a:rPr lang="en-US" b="1" dirty="0"/>
              <a:t>Focus on Key Words: </a:t>
            </a:r>
          </a:p>
          <a:p>
            <a:pPr lvl="1"/>
            <a:r>
              <a:rPr lang="en-US" dirty="0"/>
              <a:t>Try to avoid writing full sentences, instead jotting down the most important words, phrases, or ideas. Avoid writing down the connecting words, such as “the, and, that, part of a, that includes, etc. These words should remind you of the bigger concepts without copying the original text exactly.</a:t>
            </a:r>
          </a:p>
          <a:p>
            <a:r>
              <a:rPr lang="en-US" b="1" dirty="0"/>
              <a:t>Organize by Themes: </a:t>
            </a:r>
          </a:p>
          <a:p>
            <a:pPr lvl="1"/>
            <a:r>
              <a:rPr lang="en-US" dirty="0"/>
              <a:t>Think of your topic, and different sub-topics which you may use. Group your notes by topics or themes to keep everything clear. This will help when you create your project later on.</a:t>
            </a:r>
          </a:p>
        </p:txBody>
      </p:sp>
    </p:spTree>
    <p:extLst>
      <p:ext uri="{BB962C8B-B14F-4D97-AF65-F5344CB8AC3E}">
        <p14:creationId xmlns:p14="http://schemas.microsoft.com/office/powerpoint/2010/main" val="22761153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95E4A-5B38-4D99-8838-7A1D66D7DFE1}"/>
              </a:ext>
            </a:extLst>
          </p:cNvPr>
          <p:cNvSpPr>
            <a:spLocks noGrp="1"/>
          </p:cNvSpPr>
          <p:nvPr>
            <p:ph type="title"/>
          </p:nvPr>
        </p:nvSpPr>
        <p:spPr/>
        <p:txBody>
          <a:bodyPr/>
          <a:lstStyle/>
          <a:p>
            <a:r>
              <a:rPr lang="en-US" sz="2000" dirty="0"/>
              <a:t>Taking Notes: Class</a:t>
            </a:r>
            <a:br>
              <a:rPr lang="en-US" dirty="0"/>
            </a:br>
            <a:r>
              <a:rPr lang="en-US" dirty="0"/>
              <a:t>The Life of Honey Bees</a:t>
            </a:r>
          </a:p>
        </p:txBody>
      </p:sp>
      <p:sp>
        <p:nvSpPr>
          <p:cNvPr id="3" name="Content Placeholder 2">
            <a:extLst>
              <a:ext uri="{FF2B5EF4-FFF2-40B4-BE49-F238E27FC236}">
                <a16:creationId xmlns:a16="http://schemas.microsoft.com/office/drawing/2014/main" id="{1EC2FAA4-2EDF-4460-841B-44B69AB0520E}"/>
              </a:ext>
            </a:extLst>
          </p:cNvPr>
          <p:cNvSpPr>
            <a:spLocks noGrp="1"/>
          </p:cNvSpPr>
          <p:nvPr>
            <p:ph idx="1"/>
          </p:nvPr>
        </p:nvSpPr>
        <p:spPr/>
        <p:txBody>
          <a:bodyPr/>
          <a:lstStyle/>
          <a:p>
            <a:pPr marL="0" indent="0">
              <a:buNone/>
            </a:pPr>
            <a:r>
              <a:rPr lang="en-US" b="1" dirty="0"/>
              <a:t>Instructions: </a:t>
            </a:r>
          </a:p>
          <a:p>
            <a:pPr marL="0" indent="0">
              <a:buNone/>
            </a:pPr>
            <a:r>
              <a:rPr lang="en-US" dirty="0"/>
              <a:t>Read the following article. When you are done, you will highlight the important words in the reading. Then you will decide on what the three themes discussed are, and for each theme, record the key words. Finally, write your own brief summary of what you have read.</a:t>
            </a:r>
          </a:p>
        </p:txBody>
      </p:sp>
    </p:spTree>
    <p:extLst>
      <p:ext uri="{BB962C8B-B14F-4D97-AF65-F5344CB8AC3E}">
        <p14:creationId xmlns:p14="http://schemas.microsoft.com/office/powerpoint/2010/main" val="33347611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EC3BD-674D-4BB0-AD37-584F12AD9E08}"/>
              </a:ext>
            </a:extLst>
          </p:cNvPr>
          <p:cNvSpPr>
            <a:spLocks noGrp="1"/>
          </p:cNvSpPr>
          <p:nvPr>
            <p:ph type="title"/>
          </p:nvPr>
        </p:nvSpPr>
        <p:spPr/>
        <p:txBody>
          <a:bodyPr/>
          <a:lstStyle/>
          <a:p>
            <a:r>
              <a:rPr lang="en-US" sz="2000" dirty="0"/>
              <a:t>Taking Notes: Class</a:t>
            </a:r>
            <a:br>
              <a:rPr lang="en-US" dirty="0"/>
            </a:br>
            <a:r>
              <a:rPr lang="en-US" dirty="0"/>
              <a:t>The Life of Honey Bees</a:t>
            </a:r>
          </a:p>
        </p:txBody>
      </p:sp>
      <p:sp>
        <p:nvSpPr>
          <p:cNvPr id="3" name="Content Placeholder 2">
            <a:extLst>
              <a:ext uri="{FF2B5EF4-FFF2-40B4-BE49-F238E27FC236}">
                <a16:creationId xmlns:a16="http://schemas.microsoft.com/office/drawing/2014/main" id="{9E206D13-4AD7-4B80-8270-67843C83D8CA}"/>
              </a:ext>
            </a:extLst>
          </p:cNvPr>
          <p:cNvSpPr>
            <a:spLocks noGrp="1"/>
          </p:cNvSpPr>
          <p:nvPr>
            <p:ph idx="1"/>
          </p:nvPr>
        </p:nvSpPr>
        <p:spPr>
          <a:xfrm>
            <a:off x="1270000" y="1885285"/>
            <a:ext cx="9300139" cy="4972715"/>
          </a:xfrm>
        </p:spPr>
        <p:txBody>
          <a:bodyPr>
            <a:normAutofit fontScale="25000" lnSpcReduction="20000"/>
          </a:bodyPr>
          <a:lstStyle/>
          <a:p>
            <a:pPr marL="0" indent="0">
              <a:buNone/>
            </a:pPr>
            <a:r>
              <a:rPr lang="en-US" sz="7200" dirty="0"/>
              <a:t>Honeybees live in highly organized colonies. Each colony is made up of three types of bees: the queen, workers, and drones. The queen’s main job is to lay eggs, which she does constantly. Worker bees, who are all female, take care of many tasks, including gathering nectar and pollen, making honey, and protecting the hive. Drones are male bees whose job is to mate with the queen. They do not gather food or take care of the hive.</a:t>
            </a:r>
          </a:p>
          <a:p>
            <a:pPr marL="0" indent="0">
              <a:buNone/>
            </a:pPr>
            <a:r>
              <a:rPr lang="en-US" sz="7200" dirty="0"/>
              <a:t>Honeybees communicate with each other using a special dance called the “waggle dance.” When a worker bee finds a good source of food, she returns to the hive and dances in a figure-eight pattern. This tells the other bees where to go to find the food. The direction and speed of the dance give important information about how far and in which direction the food is.</a:t>
            </a:r>
          </a:p>
          <a:p>
            <a:pPr marL="0" indent="0">
              <a:buNone/>
            </a:pPr>
            <a:r>
              <a:rPr lang="en-US" sz="7200" dirty="0"/>
              <a:t>Honeybees play an important role in pollination. As they move from flower to flower collecting nectar, they spread pollen from one flower to another. This helps plants produce fruit and seeds. Without honeybees, many crops we rely on would not grow as well. In fact, about one-third of the food we eat depends on pollination by honeybees and other insects.</a:t>
            </a:r>
          </a:p>
          <a:p>
            <a:endParaRPr lang="en-US" dirty="0"/>
          </a:p>
        </p:txBody>
      </p:sp>
    </p:spTree>
    <p:extLst>
      <p:ext uri="{BB962C8B-B14F-4D97-AF65-F5344CB8AC3E}">
        <p14:creationId xmlns:p14="http://schemas.microsoft.com/office/powerpoint/2010/main" val="29927221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5C7D6-26C4-44C9-B880-A2004C28FEB4}"/>
              </a:ext>
            </a:extLst>
          </p:cNvPr>
          <p:cNvSpPr>
            <a:spLocks noGrp="1"/>
          </p:cNvSpPr>
          <p:nvPr>
            <p:ph type="title"/>
          </p:nvPr>
        </p:nvSpPr>
        <p:spPr/>
        <p:txBody>
          <a:bodyPr/>
          <a:lstStyle/>
          <a:p>
            <a:r>
              <a:rPr lang="en-US" sz="2000" dirty="0"/>
              <a:t>Taking Notes: Class</a:t>
            </a:r>
            <a:br>
              <a:rPr lang="en-US" dirty="0"/>
            </a:br>
            <a:r>
              <a:rPr lang="en-US" dirty="0"/>
              <a:t>The Life of Honey Bees</a:t>
            </a:r>
          </a:p>
        </p:txBody>
      </p:sp>
      <p:sp>
        <p:nvSpPr>
          <p:cNvPr id="3" name="Content Placeholder 2">
            <a:extLst>
              <a:ext uri="{FF2B5EF4-FFF2-40B4-BE49-F238E27FC236}">
                <a16:creationId xmlns:a16="http://schemas.microsoft.com/office/drawing/2014/main" id="{4F79015F-EF5A-42B5-9346-86C8B7B19D22}"/>
              </a:ext>
            </a:extLst>
          </p:cNvPr>
          <p:cNvSpPr>
            <a:spLocks noGrp="1"/>
          </p:cNvSpPr>
          <p:nvPr>
            <p:ph idx="1"/>
          </p:nvPr>
        </p:nvSpPr>
        <p:spPr>
          <a:xfrm>
            <a:off x="1752600" y="2052116"/>
            <a:ext cx="8817539" cy="3997828"/>
          </a:xfrm>
        </p:spPr>
        <p:txBody>
          <a:bodyPr>
            <a:normAutofit/>
          </a:bodyPr>
          <a:lstStyle/>
          <a:p>
            <a:pPr marL="0" indent="0">
              <a:buNone/>
            </a:pPr>
            <a:r>
              <a:rPr lang="en-US" sz="3200" b="1" dirty="0"/>
              <a:t>Task 1: What are the themes?</a:t>
            </a:r>
          </a:p>
          <a:p>
            <a:pPr marL="0" indent="0">
              <a:buNone/>
            </a:pPr>
            <a:endParaRPr lang="en-US" dirty="0"/>
          </a:p>
        </p:txBody>
      </p:sp>
    </p:spTree>
    <p:extLst>
      <p:ext uri="{BB962C8B-B14F-4D97-AF65-F5344CB8AC3E}">
        <p14:creationId xmlns:p14="http://schemas.microsoft.com/office/powerpoint/2010/main" val="224409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E3FC1-2AF9-4732-B842-E1CB1C348DC4}"/>
              </a:ext>
            </a:extLst>
          </p:cNvPr>
          <p:cNvSpPr>
            <a:spLocks noGrp="1"/>
          </p:cNvSpPr>
          <p:nvPr>
            <p:ph type="title"/>
          </p:nvPr>
        </p:nvSpPr>
        <p:spPr/>
        <p:txBody>
          <a:bodyPr>
            <a:noAutofit/>
          </a:bodyPr>
          <a:lstStyle/>
          <a:p>
            <a:r>
              <a:rPr lang="en-US" sz="2400" dirty="0"/>
              <a:t>Highlight or circle the most important words or phrases that help you understand the main ideas. Look for names, dates, and important actions or events.</a:t>
            </a:r>
            <a:br>
              <a:rPr lang="en-US" sz="2400" dirty="0"/>
            </a:br>
            <a:endParaRPr lang="en-US" sz="2400" dirty="0"/>
          </a:p>
        </p:txBody>
      </p:sp>
      <p:sp>
        <p:nvSpPr>
          <p:cNvPr id="3" name="Content Placeholder 2">
            <a:extLst>
              <a:ext uri="{FF2B5EF4-FFF2-40B4-BE49-F238E27FC236}">
                <a16:creationId xmlns:a16="http://schemas.microsoft.com/office/drawing/2014/main" id="{3962C4E8-D197-4FF9-9DBD-B7E8BD448EA3}"/>
              </a:ext>
            </a:extLst>
          </p:cNvPr>
          <p:cNvSpPr>
            <a:spLocks noGrp="1"/>
          </p:cNvSpPr>
          <p:nvPr>
            <p:ph idx="1"/>
          </p:nvPr>
        </p:nvSpPr>
        <p:spPr>
          <a:xfrm>
            <a:off x="1231900" y="2120900"/>
            <a:ext cx="9906000" cy="4533900"/>
          </a:xfrm>
        </p:spPr>
        <p:txBody>
          <a:bodyPr>
            <a:normAutofit fontScale="77500" lnSpcReduction="20000"/>
          </a:bodyPr>
          <a:lstStyle/>
          <a:p>
            <a:pPr marL="0" indent="0">
              <a:buNone/>
            </a:pPr>
            <a:r>
              <a:rPr lang="en-US" sz="2300" dirty="0">
                <a:highlight>
                  <a:srgbClr val="008000"/>
                </a:highlight>
              </a:rPr>
              <a:t>Honeybees</a:t>
            </a:r>
            <a:r>
              <a:rPr lang="en-US" sz="2300" dirty="0"/>
              <a:t> live in </a:t>
            </a:r>
            <a:r>
              <a:rPr lang="en-US" sz="2300" dirty="0">
                <a:highlight>
                  <a:srgbClr val="008000"/>
                </a:highlight>
              </a:rPr>
              <a:t>highly organized colonies</a:t>
            </a:r>
            <a:r>
              <a:rPr lang="en-US" sz="2300" dirty="0"/>
              <a:t>. Each colony is made up of three types of bees: the </a:t>
            </a:r>
            <a:r>
              <a:rPr lang="en-US" sz="2300" dirty="0">
                <a:highlight>
                  <a:srgbClr val="008000"/>
                </a:highlight>
              </a:rPr>
              <a:t>queen, workers, and drones</a:t>
            </a:r>
            <a:r>
              <a:rPr lang="en-US" sz="2300" dirty="0"/>
              <a:t>. The queen’s main job is to </a:t>
            </a:r>
            <a:r>
              <a:rPr lang="en-US" sz="2300" dirty="0">
                <a:highlight>
                  <a:srgbClr val="008000"/>
                </a:highlight>
              </a:rPr>
              <a:t>lay eggs</a:t>
            </a:r>
            <a:r>
              <a:rPr lang="en-US" sz="2300" dirty="0"/>
              <a:t>, which she does constantly. Worker bees, who are all female, take care of many tasks, including </a:t>
            </a:r>
            <a:r>
              <a:rPr lang="en-US" sz="2300" dirty="0">
                <a:highlight>
                  <a:srgbClr val="008000"/>
                </a:highlight>
              </a:rPr>
              <a:t>gathering nectar </a:t>
            </a:r>
            <a:r>
              <a:rPr lang="en-US" sz="2300" dirty="0"/>
              <a:t>and pollen, </a:t>
            </a:r>
            <a:r>
              <a:rPr lang="en-US" sz="2300" dirty="0">
                <a:highlight>
                  <a:srgbClr val="008000"/>
                </a:highlight>
              </a:rPr>
              <a:t>making honey</a:t>
            </a:r>
            <a:r>
              <a:rPr lang="en-US" sz="2300" dirty="0"/>
              <a:t>, and p</a:t>
            </a:r>
            <a:r>
              <a:rPr lang="en-US" sz="2300" dirty="0">
                <a:highlight>
                  <a:srgbClr val="008000"/>
                </a:highlight>
              </a:rPr>
              <a:t>rotecting</a:t>
            </a:r>
            <a:r>
              <a:rPr lang="en-US" sz="2300" dirty="0"/>
              <a:t> the hive. Drones are male bees whose job is to </a:t>
            </a:r>
            <a:r>
              <a:rPr lang="en-US" sz="2300" dirty="0">
                <a:highlight>
                  <a:srgbClr val="008000"/>
                </a:highlight>
              </a:rPr>
              <a:t>mate</a:t>
            </a:r>
            <a:r>
              <a:rPr lang="en-US" sz="2300" dirty="0"/>
              <a:t> with the queen. They do not gather food or take care of the hive.</a:t>
            </a:r>
          </a:p>
          <a:p>
            <a:pPr marL="0" indent="0">
              <a:buNone/>
            </a:pPr>
            <a:r>
              <a:rPr lang="en-US" sz="2300" dirty="0"/>
              <a:t>Honeybees </a:t>
            </a:r>
            <a:r>
              <a:rPr lang="en-US" sz="2300" dirty="0">
                <a:highlight>
                  <a:srgbClr val="800080"/>
                </a:highlight>
              </a:rPr>
              <a:t>communicate</a:t>
            </a:r>
            <a:r>
              <a:rPr lang="en-US" sz="2300" dirty="0"/>
              <a:t> with each other using a special dance called the “</a:t>
            </a:r>
            <a:r>
              <a:rPr lang="en-US" sz="2300" dirty="0">
                <a:highlight>
                  <a:srgbClr val="800080"/>
                </a:highlight>
              </a:rPr>
              <a:t>waggle dance</a:t>
            </a:r>
            <a:r>
              <a:rPr lang="en-US" sz="2300" dirty="0"/>
              <a:t>.” When a worker bee finds a good source of food, she returns to the hive and dances in a </a:t>
            </a:r>
            <a:r>
              <a:rPr lang="en-US" sz="2300" dirty="0">
                <a:highlight>
                  <a:srgbClr val="800080"/>
                </a:highlight>
              </a:rPr>
              <a:t>figure-eight pattern</a:t>
            </a:r>
            <a:r>
              <a:rPr lang="en-US" sz="2300" dirty="0"/>
              <a:t>. This tells the other bees where to go to find the </a:t>
            </a:r>
            <a:r>
              <a:rPr lang="en-US" sz="2300" dirty="0">
                <a:highlight>
                  <a:srgbClr val="800080"/>
                </a:highlight>
              </a:rPr>
              <a:t>food</a:t>
            </a:r>
            <a:r>
              <a:rPr lang="en-US" sz="2300" dirty="0"/>
              <a:t>. The </a:t>
            </a:r>
            <a:r>
              <a:rPr lang="en-US" sz="2300" dirty="0">
                <a:highlight>
                  <a:srgbClr val="800080"/>
                </a:highlight>
              </a:rPr>
              <a:t>direction</a:t>
            </a:r>
            <a:r>
              <a:rPr lang="en-US" sz="2300" dirty="0"/>
              <a:t> and </a:t>
            </a:r>
            <a:r>
              <a:rPr lang="en-US" sz="2300" dirty="0">
                <a:highlight>
                  <a:srgbClr val="800080"/>
                </a:highlight>
              </a:rPr>
              <a:t>speed</a:t>
            </a:r>
            <a:r>
              <a:rPr lang="en-US" sz="2300" dirty="0"/>
              <a:t> of the dance give important information about </a:t>
            </a:r>
            <a:r>
              <a:rPr lang="en-US" sz="2300" dirty="0">
                <a:highlight>
                  <a:srgbClr val="800080"/>
                </a:highlight>
              </a:rPr>
              <a:t>how far </a:t>
            </a:r>
            <a:r>
              <a:rPr lang="en-US" sz="2300" dirty="0"/>
              <a:t>and in which direction the food is.</a:t>
            </a:r>
          </a:p>
          <a:p>
            <a:pPr marL="0" indent="0">
              <a:buNone/>
            </a:pPr>
            <a:r>
              <a:rPr lang="en-US" sz="2300" dirty="0"/>
              <a:t>Honeybees play an important role in </a:t>
            </a:r>
            <a:r>
              <a:rPr lang="en-US" sz="2300" dirty="0">
                <a:highlight>
                  <a:srgbClr val="808000"/>
                </a:highlight>
              </a:rPr>
              <a:t>pollination</a:t>
            </a:r>
            <a:r>
              <a:rPr lang="en-US" sz="2300" dirty="0"/>
              <a:t>. As they move from flower to flower collecting </a:t>
            </a:r>
            <a:r>
              <a:rPr lang="en-US" sz="2300" dirty="0">
                <a:highlight>
                  <a:srgbClr val="808000"/>
                </a:highlight>
              </a:rPr>
              <a:t>nectar,</a:t>
            </a:r>
            <a:r>
              <a:rPr lang="en-US" sz="2300" dirty="0"/>
              <a:t> they </a:t>
            </a:r>
            <a:r>
              <a:rPr lang="en-US" sz="2300" dirty="0">
                <a:highlight>
                  <a:srgbClr val="808000"/>
                </a:highlight>
              </a:rPr>
              <a:t>spread pollen </a:t>
            </a:r>
            <a:r>
              <a:rPr lang="en-US" sz="2300" dirty="0"/>
              <a:t>from one flower to another. This helps plants produce </a:t>
            </a:r>
            <a:r>
              <a:rPr lang="en-US" sz="2300" dirty="0">
                <a:highlight>
                  <a:srgbClr val="808000"/>
                </a:highlight>
              </a:rPr>
              <a:t>fruit</a:t>
            </a:r>
            <a:r>
              <a:rPr lang="en-US" sz="2300" dirty="0"/>
              <a:t> and </a:t>
            </a:r>
            <a:r>
              <a:rPr lang="en-US" sz="2300" dirty="0">
                <a:highlight>
                  <a:srgbClr val="808000"/>
                </a:highlight>
              </a:rPr>
              <a:t>seeds</a:t>
            </a:r>
            <a:r>
              <a:rPr lang="en-US" sz="2300" dirty="0"/>
              <a:t>. Without honeybees, many </a:t>
            </a:r>
            <a:r>
              <a:rPr lang="en-US" sz="2300" dirty="0">
                <a:highlight>
                  <a:srgbClr val="808000"/>
                </a:highlight>
              </a:rPr>
              <a:t>crops</a:t>
            </a:r>
            <a:r>
              <a:rPr lang="en-US" sz="2300" dirty="0"/>
              <a:t> we rely on would not grow as well. In fact, about </a:t>
            </a:r>
            <a:r>
              <a:rPr lang="en-US" sz="2300" dirty="0">
                <a:highlight>
                  <a:srgbClr val="808000"/>
                </a:highlight>
              </a:rPr>
              <a:t>one-third</a:t>
            </a:r>
            <a:r>
              <a:rPr lang="en-US" sz="2300" dirty="0"/>
              <a:t> of the </a:t>
            </a:r>
            <a:r>
              <a:rPr lang="en-US" sz="2300" dirty="0">
                <a:highlight>
                  <a:srgbClr val="808000"/>
                </a:highlight>
              </a:rPr>
              <a:t>food </a:t>
            </a:r>
            <a:r>
              <a:rPr lang="en-US" sz="2300" dirty="0"/>
              <a:t>we eat depends on pollination by honeybees and other insects.</a:t>
            </a:r>
          </a:p>
          <a:p>
            <a:endParaRPr lang="en-US" dirty="0"/>
          </a:p>
        </p:txBody>
      </p:sp>
    </p:spTree>
    <p:extLst>
      <p:ext uri="{BB962C8B-B14F-4D97-AF65-F5344CB8AC3E}">
        <p14:creationId xmlns:p14="http://schemas.microsoft.com/office/powerpoint/2010/main" val="3775084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5C7D6-26C4-44C9-B880-A2004C28FEB4}"/>
              </a:ext>
            </a:extLst>
          </p:cNvPr>
          <p:cNvSpPr>
            <a:spLocks noGrp="1"/>
          </p:cNvSpPr>
          <p:nvPr>
            <p:ph type="title"/>
          </p:nvPr>
        </p:nvSpPr>
        <p:spPr/>
        <p:txBody>
          <a:bodyPr/>
          <a:lstStyle/>
          <a:p>
            <a:r>
              <a:rPr lang="en-US" sz="2000" dirty="0"/>
              <a:t>Taking Notes: Class</a:t>
            </a:r>
            <a:br>
              <a:rPr lang="en-US" dirty="0"/>
            </a:br>
            <a:r>
              <a:rPr lang="en-US" dirty="0"/>
              <a:t>The Life of Honey Bees</a:t>
            </a:r>
          </a:p>
        </p:txBody>
      </p:sp>
      <p:sp>
        <p:nvSpPr>
          <p:cNvPr id="3" name="Content Placeholder 2">
            <a:extLst>
              <a:ext uri="{FF2B5EF4-FFF2-40B4-BE49-F238E27FC236}">
                <a16:creationId xmlns:a16="http://schemas.microsoft.com/office/drawing/2014/main" id="{4F79015F-EF5A-42B5-9346-86C8B7B19D22}"/>
              </a:ext>
            </a:extLst>
          </p:cNvPr>
          <p:cNvSpPr>
            <a:spLocks noGrp="1"/>
          </p:cNvSpPr>
          <p:nvPr>
            <p:ph idx="1"/>
          </p:nvPr>
        </p:nvSpPr>
        <p:spPr>
          <a:xfrm>
            <a:off x="1752600" y="2052116"/>
            <a:ext cx="8817539" cy="3997828"/>
          </a:xfrm>
        </p:spPr>
        <p:txBody>
          <a:bodyPr>
            <a:normAutofit lnSpcReduction="10000"/>
          </a:bodyPr>
          <a:lstStyle/>
          <a:p>
            <a:pPr marL="0" indent="0">
              <a:buNone/>
            </a:pPr>
            <a:r>
              <a:rPr lang="en-US" sz="3200" b="1" dirty="0"/>
              <a:t>Task 1: What are the themes?</a:t>
            </a:r>
          </a:p>
          <a:p>
            <a:pPr marL="0" indent="0">
              <a:buNone/>
            </a:pPr>
            <a:endParaRPr lang="en-US" sz="3200" dirty="0"/>
          </a:p>
          <a:p>
            <a:pPr lvl="1"/>
            <a:r>
              <a:rPr lang="en-US" sz="2800" dirty="0"/>
              <a:t>Roles in the Colony</a:t>
            </a:r>
          </a:p>
          <a:p>
            <a:pPr lvl="1"/>
            <a:endParaRPr lang="en-US" sz="1050" dirty="0"/>
          </a:p>
          <a:p>
            <a:pPr lvl="1"/>
            <a:r>
              <a:rPr lang="en-US" sz="2800" dirty="0"/>
              <a:t>Communication</a:t>
            </a:r>
          </a:p>
          <a:p>
            <a:pPr marL="457200" lvl="1" indent="0">
              <a:buNone/>
            </a:pPr>
            <a:endParaRPr lang="en-US" sz="1050" dirty="0"/>
          </a:p>
          <a:p>
            <a:pPr lvl="1"/>
            <a:r>
              <a:rPr lang="en-US" sz="2800" dirty="0"/>
              <a:t>Pollination</a:t>
            </a:r>
          </a:p>
          <a:p>
            <a:endParaRPr lang="en-US" dirty="0"/>
          </a:p>
        </p:txBody>
      </p:sp>
    </p:spTree>
    <p:extLst>
      <p:ext uri="{BB962C8B-B14F-4D97-AF65-F5344CB8AC3E}">
        <p14:creationId xmlns:p14="http://schemas.microsoft.com/office/powerpoint/2010/main" val="27820732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AE4C6-A7A4-4D89-BC3B-CA292F638BD9}"/>
              </a:ext>
            </a:extLst>
          </p:cNvPr>
          <p:cNvSpPr>
            <a:spLocks noGrp="1"/>
          </p:cNvSpPr>
          <p:nvPr>
            <p:ph type="title"/>
          </p:nvPr>
        </p:nvSpPr>
        <p:spPr/>
        <p:txBody>
          <a:bodyPr/>
          <a:lstStyle/>
          <a:p>
            <a:r>
              <a:rPr lang="en-US" sz="2000" dirty="0"/>
              <a:t>Taking Notes: Class</a:t>
            </a:r>
            <a:br>
              <a:rPr lang="en-US" dirty="0"/>
            </a:br>
            <a:r>
              <a:rPr lang="en-US" dirty="0"/>
              <a:t>The Life of Honey Bees</a:t>
            </a:r>
          </a:p>
        </p:txBody>
      </p:sp>
      <p:sp>
        <p:nvSpPr>
          <p:cNvPr id="3" name="Content Placeholder 2">
            <a:extLst>
              <a:ext uri="{FF2B5EF4-FFF2-40B4-BE49-F238E27FC236}">
                <a16:creationId xmlns:a16="http://schemas.microsoft.com/office/drawing/2014/main" id="{CE473DF5-4EC5-460C-905C-C32AA6451EDE}"/>
              </a:ext>
            </a:extLst>
          </p:cNvPr>
          <p:cNvSpPr>
            <a:spLocks noGrp="1"/>
          </p:cNvSpPr>
          <p:nvPr>
            <p:ph idx="1"/>
          </p:nvPr>
        </p:nvSpPr>
        <p:spPr>
          <a:xfrm>
            <a:off x="1276350" y="2052116"/>
            <a:ext cx="9810750" cy="4672534"/>
          </a:xfrm>
        </p:spPr>
        <p:txBody>
          <a:bodyPr>
            <a:normAutofit lnSpcReduction="10000"/>
          </a:bodyPr>
          <a:lstStyle/>
          <a:p>
            <a:pPr marL="0" indent="0">
              <a:buNone/>
            </a:pPr>
            <a:r>
              <a:rPr lang="en-US" sz="2800" b="1" dirty="0"/>
              <a:t>Task 2: What are the Key Words</a:t>
            </a:r>
          </a:p>
          <a:p>
            <a:pPr lvl="0"/>
            <a:r>
              <a:rPr lang="en-US" sz="2800" b="1" dirty="0"/>
              <a:t>Paragraph 1</a:t>
            </a:r>
            <a:r>
              <a:rPr lang="en-US" sz="2800" dirty="0"/>
              <a:t>: Honeybees, organized colonies, queen, workers, drones, lay eggs, gather nectar, make honey, protect, mate.</a:t>
            </a:r>
          </a:p>
          <a:p>
            <a:pPr lvl="0"/>
            <a:r>
              <a:rPr lang="en-US" sz="2800" b="1" dirty="0"/>
              <a:t>Paragraph 2</a:t>
            </a:r>
            <a:r>
              <a:rPr lang="en-US" sz="2800" dirty="0"/>
              <a:t>: Communicate, waggle dance, figure-eight pattern, food, direction, speed, distance.</a:t>
            </a:r>
          </a:p>
          <a:p>
            <a:pPr lvl="0"/>
            <a:r>
              <a:rPr lang="en-US" sz="2800" b="1" dirty="0"/>
              <a:t>Paragraph 3</a:t>
            </a:r>
            <a:r>
              <a:rPr lang="en-US" sz="2800" dirty="0"/>
              <a:t>: Pollination, nectar, spread pollen, fruit, seeds, crops, one-third, food.</a:t>
            </a:r>
          </a:p>
          <a:p>
            <a:pPr marL="0" indent="0">
              <a:buNone/>
            </a:pPr>
            <a:endParaRPr lang="en-US" dirty="0"/>
          </a:p>
        </p:txBody>
      </p:sp>
    </p:spTree>
    <p:extLst>
      <p:ext uri="{BB962C8B-B14F-4D97-AF65-F5344CB8AC3E}">
        <p14:creationId xmlns:p14="http://schemas.microsoft.com/office/powerpoint/2010/main" val="33583541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F8D94-5C78-453C-951A-98E85F9ABB72}"/>
              </a:ext>
            </a:extLst>
          </p:cNvPr>
          <p:cNvSpPr>
            <a:spLocks noGrp="1"/>
          </p:cNvSpPr>
          <p:nvPr>
            <p:ph type="title"/>
          </p:nvPr>
        </p:nvSpPr>
        <p:spPr/>
        <p:txBody>
          <a:bodyPr/>
          <a:lstStyle/>
          <a:p>
            <a:r>
              <a:rPr lang="en-US" sz="2000" dirty="0"/>
              <a:t>Taking Notes: Class</a:t>
            </a:r>
            <a:br>
              <a:rPr lang="en-US" dirty="0"/>
            </a:br>
            <a:r>
              <a:rPr lang="en-US" dirty="0"/>
              <a:t>The Life of Honey Bees</a:t>
            </a:r>
          </a:p>
        </p:txBody>
      </p:sp>
      <p:sp>
        <p:nvSpPr>
          <p:cNvPr id="3" name="Content Placeholder 2">
            <a:extLst>
              <a:ext uri="{FF2B5EF4-FFF2-40B4-BE49-F238E27FC236}">
                <a16:creationId xmlns:a16="http://schemas.microsoft.com/office/drawing/2014/main" id="{2DA182C2-0D79-4274-995B-ACAEE774C8B5}"/>
              </a:ext>
            </a:extLst>
          </p:cNvPr>
          <p:cNvSpPr>
            <a:spLocks noGrp="1"/>
          </p:cNvSpPr>
          <p:nvPr>
            <p:ph idx="1"/>
          </p:nvPr>
        </p:nvSpPr>
        <p:spPr>
          <a:xfrm>
            <a:off x="1276350" y="1885285"/>
            <a:ext cx="9734550" cy="4801265"/>
          </a:xfrm>
        </p:spPr>
        <p:txBody>
          <a:bodyPr>
            <a:normAutofit/>
          </a:bodyPr>
          <a:lstStyle/>
          <a:p>
            <a:pPr marL="0" indent="0">
              <a:buNone/>
            </a:pPr>
            <a:r>
              <a:rPr lang="en-US" sz="2400" b="1" dirty="0"/>
              <a:t>Task 3: Sample Summaries</a:t>
            </a:r>
            <a:endParaRPr lang="en-US" sz="2400" dirty="0"/>
          </a:p>
          <a:p>
            <a:pPr lvl="0"/>
            <a:r>
              <a:rPr lang="en-US" sz="2400" b="1" dirty="0"/>
              <a:t>Paragraph 1</a:t>
            </a:r>
            <a:r>
              <a:rPr lang="en-US" sz="2400" dirty="0"/>
              <a:t>: Honeybees live in colonies with queens, workers, and drones. The queen lays eggs, workers do tasks like gathering food and making honey, and drones mate with the queen.</a:t>
            </a:r>
          </a:p>
          <a:p>
            <a:pPr lvl="0"/>
            <a:r>
              <a:rPr lang="en-US" sz="2400" b="1" dirty="0"/>
              <a:t>Paragraph 2</a:t>
            </a:r>
            <a:r>
              <a:rPr lang="en-US" sz="2400" dirty="0"/>
              <a:t>: Honeybees communicate with the waggle dance, which tells other bees where food is and how far away it is.</a:t>
            </a:r>
          </a:p>
          <a:p>
            <a:r>
              <a:rPr lang="en-US" sz="2400" b="1" dirty="0"/>
              <a:t>Paragraph 3</a:t>
            </a:r>
            <a:r>
              <a:rPr lang="en-US" sz="2400" dirty="0"/>
              <a:t>: Honeybees help with pollination by spreading pollen, which helps plants grow fruit and seeds. They are essential for many of the foods we eat.</a:t>
            </a:r>
          </a:p>
        </p:txBody>
      </p:sp>
    </p:spTree>
    <p:extLst>
      <p:ext uri="{BB962C8B-B14F-4D97-AF65-F5344CB8AC3E}">
        <p14:creationId xmlns:p14="http://schemas.microsoft.com/office/powerpoint/2010/main" val="28142803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11BB3-8D9C-4F93-B923-CA804BAACD1D}"/>
              </a:ext>
            </a:extLst>
          </p:cNvPr>
          <p:cNvSpPr>
            <a:spLocks noGrp="1"/>
          </p:cNvSpPr>
          <p:nvPr>
            <p:ph type="title"/>
          </p:nvPr>
        </p:nvSpPr>
        <p:spPr/>
        <p:txBody>
          <a:bodyPr/>
          <a:lstStyle/>
          <a:p>
            <a:r>
              <a:rPr lang="en-US" dirty="0"/>
              <a:t>Taking Notes</a:t>
            </a:r>
          </a:p>
        </p:txBody>
      </p:sp>
      <p:sp>
        <p:nvSpPr>
          <p:cNvPr id="3" name="Content Placeholder 2">
            <a:extLst>
              <a:ext uri="{FF2B5EF4-FFF2-40B4-BE49-F238E27FC236}">
                <a16:creationId xmlns:a16="http://schemas.microsoft.com/office/drawing/2014/main" id="{6040415A-DE29-467F-B40A-4538A35E2C6B}"/>
              </a:ext>
            </a:extLst>
          </p:cNvPr>
          <p:cNvSpPr>
            <a:spLocks noGrp="1"/>
          </p:cNvSpPr>
          <p:nvPr>
            <p:ph idx="1"/>
          </p:nvPr>
        </p:nvSpPr>
        <p:spPr>
          <a:xfrm>
            <a:off x="1308100" y="1473200"/>
            <a:ext cx="9262039" cy="5130800"/>
          </a:xfrm>
        </p:spPr>
        <p:txBody>
          <a:bodyPr>
            <a:normAutofit fontScale="92500" lnSpcReduction="20000"/>
          </a:bodyPr>
          <a:lstStyle/>
          <a:p>
            <a:pPr marL="0" indent="0">
              <a:buNone/>
            </a:pPr>
            <a:r>
              <a:rPr lang="en-US" dirty="0"/>
              <a:t>There are three main strategies to note taking, which we can call the UFO:</a:t>
            </a:r>
          </a:p>
          <a:p>
            <a:r>
              <a:rPr lang="en-US" b="1" dirty="0"/>
              <a:t>Use Your Own Words: </a:t>
            </a:r>
          </a:p>
          <a:p>
            <a:pPr lvl="1"/>
            <a:r>
              <a:rPr lang="en-US" dirty="0"/>
              <a:t>Try to put the information you think is important into your own words so that you understand it. This shows that you’ve processed the material and aren’t just copying it directly.</a:t>
            </a:r>
          </a:p>
          <a:p>
            <a:r>
              <a:rPr lang="en-US" b="1" dirty="0"/>
              <a:t>Focus on Key Words: </a:t>
            </a:r>
          </a:p>
          <a:p>
            <a:pPr lvl="1"/>
            <a:r>
              <a:rPr lang="en-US" dirty="0"/>
              <a:t>Try to avoid writing full sentences, instead jotting down the most important words, phrases, or ideas. Avoid writing down the connecting words, such as “the, and, that, part of a, that includes, etc. These words should remind you of the bigger concepts without copying the original text exactly.</a:t>
            </a:r>
          </a:p>
          <a:p>
            <a:r>
              <a:rPr lang="en-US" b="1" dirty="0"/>
              <a:t>Organize by Themes: </a:t>
            </a:r>
          </a:p>
          <a:p>
            <a:pPr lvl="1"/>
            <a:r>
              <a:rPr lang="en-US" dirty="0"/>
              <a:t>Think of your topic, and different sub-topics which you may use. Group your notes by topics or themes to keep everything clear. This will help when you create your project later on.</a:t>
            </a:r>
          </a:p>
        </p:txBody>
      </p:sp>
    </p:spTree>
    <p:extLst>
      <p:ext uri="{BB962C8B-B14F-4D97-AF65-F5344CB8AC3E}">
        <p14:creationId xmlns:p14="http://schemas.microsoft.com/office/powerpoint/2010/main" val="2252134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95E4A-5B38-4D99-8838-7A1D66D7DFE1}"/>
              </a:ext>
            </a:extLst>
          </p:cNvPr>
          <p:cNvSpPr>
            <a:spLocks noGrp="1"/>
          </p:cNvSpPr>
          <p:nvPr>
            <p:ph type="title"/>
          </p:nvPr>
        </p:nvSpPr>
        <p:spPr>
          <a:xfrm>
            <a:off x="2247900" y="808056"/>
            <a:ext cx="8322239" cy="1077229"/>
          </a:xfrm>
        </p:spPr>
        <p:txBody>
          <a:bodyPr>
            <a:normAutofit fontScale="90000"/>
          </a:bodyPr>
          <a:lstStyle/>
          <a:p>
            <a:r>
              <a:rPr lang="en-US" sz="2000" dirty="0"/>
              <a:t>Taking Notes: Group</a:t>
            </a:r>
            <a:br>
              <a:rPr lang="en-US" dirty="0"/>
            </a:br>
            <a:r>
              <a:rPr lang="en-US" dirty="0"/>
              <a:t>The Building of the Canadian Pacific Railway</a:t>
            </a:r>
          </a:p>
        </p:txBody>
      </p:sp>
      <p:sp>
        <p:nvSpPr>
          <p:cNvPr id="3" name="Content Placeholder 2">
            <a:extLst>
              <a:ext uri="{FF2B5EF4-FFF2-40B4-BE49-F238E27FC236}">
                <a16:creationId xmlns:a16="http://schemas.microsoft.com/office/drawing/2014/main" id="{1EC2FAA4-2EDF-4460-841B-44B69AB0520E}"/>
              </a:ext>
            </a:extLst>
          </p:cNvPr>
          <p:cNvSpPr>
            <a:spLocks noGrp="1"/>
          </p:cNvSpPr>
          <p:nvPr>
            <p:ph idx="1"/>
          </p:nvPr>
        </p:nvSpPr>
        <p:spPr/>
        <p:txBody>
          <a:bodyPr/>
          <a:lstStyle/>
          <a:p>
            <a:pPr marL="0" indent="0">
              <a:buNone/>
            </a:pPr>
            <a:r>
              <a:rPr lang="en-US" b="1" dirty="0"/>
              <a:t>Instructions: </a:t>
            </a:r>
          </a:p>
          <a:p>
            <a:pPr marL="0" indent="0">
              <a:buNone/>
            </a:pPr>
            <a:r>
              <a:rPr lang="en-US" dirty="0"/>
              <a:t>Read the following article. When you are done, you will highlight the important words in the reading. Then you will decide on what the three themes discussed are, and for each theme, record the key words. Finally, write your own brief summary of what you have read.</a:t>
            </a:r>
          </a:p>
        </p:txBody>
      </p:sp>
    </p:spTree>
    <p:extLst>
      <p:ext uri="{BB962C8B-B14F-4D97-AF65-F5344CB8AC3E}">
        <p14:creationId xmlns:p14="http://schemas.microsoft.com/office/powerpoint/2010/main" val="10432622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19EC2-480F-4252-86A9-0DF02A33D81C}"/>
              </a:ext>
            </a:extLst>
          </p:cNvPr>
          <p:cNvSpPr>
            <a:spLocks noGrp="1"/>
          </p:cNvSpPr>
          <p:nvPr>
            <p:ph type="title"/>
          </p:nvPr>
        </p:nvSpPr>
        <p:spPr/>
        <p:txBody>
          <a:bodyPr/>
          <a:lstStyle/>
          <a:p>
            <a:r>
              <a:rPr lang="en-US" dirty="0"/>
              <a:t>Sources</a:t>
            </a:r>
          </a:p>
        </p:txBody>
      </p:sp>
      <p:sp>
        <p:nvSpPr>
          <p:cNvPr id="3" name="Content Placeholder 2">
            <a:extLst>
              <a:ext uri="{FF2B5EF4-FFF2-40B4-BE49-F238E27FC236}">
                <a16:creationId xmlns:a16="http://schemas.microsoft.com/office/drawing/2014/main" id="{BCE87044-F392-46D5-BC63-2CE9D20101CD}"/>
              </a:ext>
            </a:extLst>
          </p:cNvPr>
          <p:cNvSpPr>
            <a:spLocks noGrp="1"/>
          </p:cNvSpPr>
          <p:nvPr>
            <p:ph idx="1"/>
          </p:nvPr>
        </p:nvSpPr>
        <p:spPr>
          <a:xfrm>
            <a:off x="1460500" y="1562100"/>
            <a:ext cx="9109639" cy="4965700"/>
          </a:xfrm>
        </p:spPr>
        <p:txBody>
          <a:bodyPr>
            <a:normAutofit/>
          </a:bodyPr>
          <a:lstStyle/>
          <a:p>
            <a:pPr marL="0" indent="0">
              <a:buNone/>
            </a:pPr>
            <a:r>
              <a:rPr lang="en-US" dirty="0"/>
              <a:t>In-depth research is key to developing a well-rounded Heritage Fair Project.</a:t>
            </a:r>
          </a:p>
          <a:p>
            <a:pPr marL="0" indent="0">
              <a:buNone/>
            </a:pPr>
            <a:r>
              <a:rPr lang="en-US" dirty="0"/>
              <a:t> What are different sources you may use to find information?</a:t>
            </a:r>
          </a:p>
          <a:p>
            <a:pPr lvl="1"/>
            <a:r>
              <a:rPr lang="en-US" dirty="0"/>
              <a:t>Libraries: excellent sources for books, archives, and academic papers.</a:t>
            </a:r>
          </a:p>
          <a:p>
            <a:pPr lvl="1"/>
            <a:r>
              <a:rPr lang="en-US" dirty="0"/>
              <a:t>Online: provides access to digital collections, scholarly publications, and specialized databases.</a:t>
            </a:r>
          </a:p>
          <a:p>
            <a:pPr lvl="1"/>
            <a:r>
              <a:rPr lang="en-US" dirty="0"/>
              <a:t>Firsthand accounts: students might interview family members or community elders. Their stories and experiences can provide unique and personal insights.</a:t>
            </a:r>
          </a:p>
          <a:p>
            <a:pPr lvl="1"/>
            <a:r>
              <a:rPr lang="en-US" dirty="0"/>
              <a:t>Local museums or historical landmarks: allow for hands-on connection to topics, and can offer perspectives and materials that written sources might not capture. These visits can deepen your understanding and add unique elements to your project.</a:t>
            </a:r>
          </a:p>
        </p:txBody>
      </p:sp>
    </p:spTree>
    <p:extLst>
      <p:ext uri="{BB962C8B-B14F-4D97-AF65-F5344CB8AC3E}">
        <p14:creationId xmlns:p14="http://schemas.microsoft.com/office/powerpoint/2010/main" val="13634302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B5016-294D-4A6F-80B8-1EDD49AADEA5}"/>
              </a:ext>
            </a:extLst>
          </p:cNvPr>
          <p:cNvSpPr>
            <a:spLocks noGrp="1"/>
          </p:cNvSpPr>
          <p:nvPr>
            <p:ph type="title"/>
          </p:nvPr>
        </p:nvSpPr>
        <p:spPr>
          <a:xfrm>
            <a:off x="2266950" y="598506"/>
            <a:ext cx="8322239" cy="1077229"/>
          </a:xfrm>
        </p:spPr>
        <p:txBody>
          <a:bodyPr>
            <a:normAutofit fontScale="90000"/>
          </a:bodyPr>
          <a:lstStyle/>
          <a:p>
            <a:r>
              <a:rPr lang="en-US" sz="2000" dirty="0"/>
              <a:t>Taking Notes: Group</a:t>
            </a:r>
            <a:br>
              <a:rPr lang="en-US" dirty="0"/>
            </a:br>
            <a:r>
              <a:rPr lang="en-US" dirty="0"/>
              <a:t>The Building of the Canadian Pacific Railway</a:t>
            </a:r>
          </a:p>
        </p:txBody>
      </p:sp>
      <p:sp>
        <p:nvSpPr>
          <p:cNvPr id="3" name="Content Placeholder 2">
            <a:extLst>
              <a:ext uri="{FF2B5EF4-FFF2-40B4-BE49-F238E27FC236}">
                <a16:creationId xmlns:a16="http://schemas.microsoft.com/office/drawing/2014/main" id="{811D4762-18EA-4EAB-8257-8912CD0326C8}"/>
              </a:ext>
            </a:extLst>
          </p:cNvPr>
          <p:cNvSpPr>
            <a:spLocks noGrp="1"/>
          </p:cNvSpPr>
          <p:nvPr>
            <p:ph idx="1"/>
          </p:nvPr>
        </p:nvSpPr>
        <p:spPr>
          <a:xfrm>
            <a:off x="1085850" y="1504951"/>
            <a:ext cx="10134600" cy="5181600"/>
          </a:xfrm>
        </p:spPr>
        <p:txBody>
          <a:bodyPr>
            <a:normAutofit fontScale="92500" lnSpcReduction="20000"/>
          </a:bodyPr>
          <a:lstStyle/>
          <a:p>
            <a:pPr marL="0" indent="0">
              <a:buNone/>
            </a:pPr>
            <a:r>
              <a:rPr lang="en-US" dirty="0"/>
              <a:t>The Canadian Pacific Railway (CPR) was one of the most important projects in Canada's history. Built between 1881 and 1885, it connected Eastern Canada with British Columbia in the West. Before the railway, traveling across the country was slow and dangerous, often involving long journeys by boat, horse, or foot. The railway allowed for faster travel and the movement of goods, which helped Canada grow economically.</a:t>
            </a:r>
          </a:p>
          <a:p>
            <a:pPr marL="0" indent="0">
              <a:buNone/>
            </a:pPr>
            <a:r>
              <a:rPr lang="en-US" dirty="0"/>
              <a:t>The CPR was built with the hard work of thousands of people, including many Chinese laborers. These workers faced dangerous conditions, often working long hours for little pay. The work was physically demanding, and many workers were injured or killed while building the railway through the Rocky Mountains. Despite the challenges, their contributions were crucial to the completion of the railway.</a:t>
            </a:r>
          </a:p>
          <a:p>
            <a:pPr marL="0" indent="0">
              <a:buNone/>
            </a:pPr>
            <a:r>
              <a:rPr lang="en-US" dirty="0"/>
              <a:t>The completion of the Canadian Pacific Railway united Canada and allowed for greater settlement in the West. It made it easier for people to move across the country, helping new towns and cities to grow. It also strengthened Canada’s economy by connecting farmers and businesses to markets in other parts of the country. The railway became a symbol of national unity, showing how Canadians from different backgrounds could work together to achieve something great.</a:t>
            </a:r>
          </a:p>
        </p:txBody>
      </p:sp>
    </p:spTree>
    <p:extLst>
      <p:ext uri="{BB962C8B-B14F-4D97-AF65-F5344CB8AC3E}">
        <p14:creationId xmlns:p14="http://schemas.microsoft.com/office/powerpoint/2010/main" val="2909346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5C7D6-26C4-44C9-B880-A2004C28FEB4}"/>
              </a:ext>
            </a:extLst>
          </p:cNvPr>
          <p:cNvSpPr>
            <a:spLocks noGrp="1"/>
          </p:cNvSpPr>
          <p:nvPr>
            <p:ph type="title"/>
          </p:nvPr>
        </p:nvSpPr>
        <p:spPr>
          <a:xfrm>
            <a:off x="2019300" y="808056"/>
            <a:ext cx="8550839" cy="1077229"/>
          </a:xfrm>
        </p:spPr>
        <p:txBody>
          <a:bodyPr>
            <a:normAutofit/>
          </a:bodyPr>
          <a:lstStyle/>
          <a:p>
            <a:r>
              <a:rPr lang="en-US" sz="2000" dirty="0"/>
              <a:t>Taking Notes: Group</a:t>
            </a:r>
            <a:br>
              <a:rPr lang="en-US" sz="3200" dirty="0"/>
            </a:br>
            <a:r>
              <a:rPr lang="en-US" sz="3100" dirty="0"/>
              <a:t>The Building of the Canadian Pacific Railway</a:t>
            </a:r>
          </a:p>
        </p:txBody>
      </p:sp>
      <p:sp>
        <p:nvSpPr>
          <p:cNvPr id="3" name="Content Placeholder 2">
            <a:extLst>
              <a:ext uri="{FF2B5EF4-FFF2-40B4-BE49-F238E27FC236}">
                <a16:creationId xmlns:a16="http://schemas.microsoft.com/office/drawing/2014/main" id="{4F79015F-EF5A-42B5-9346-86C8B7B19D22}"/>
              </a:ext>
            </a:extLst>
          </p:cNvPr>
          <p:cNvSpPr>
            <a:spLocks noGrp="1"/>
          </p:cNvSpPr>
          <p:nvPr>
            <p:ph idx="1"/>
          </p:nvPr>
        </p:nvSpPr>
        <p:spPr>
          <a:xfrm>
            <a:off x="1752600" y="2052116"/>
            <a:ext cx="8817539" cy="3997828"/>
          </a:xfrm>
        </p:spPr>
        <p:txBody>
          <a:bodyPr>
            <a:normAutofit/>
          </a:bodyPr>
          <a:lstStyle/>
          <a:p>
            <a:pPr marL="0" indent="0">
              <a:buNone/>
            </a:pPr>
            <a:r>
              <a:rPr lang="en-US" sz="3200" b="1" dirty="0"/>
              <a:t>Task 1: What are the themes?</a:t>
            </a:r>
          </a:p>
          <a:p>
            <a:pPr marL="0" indent="0">
              <a:buNone/>
            </a:pPr>
            <a:endParaRPr lang="en-US" dirty="0"/>
          </a:p>
        </p:txBody>
      </p:sp>
    </p:spTree>
    <p:extLst>
      <p:ext uri="{BB962C8B-B14F-4D97-AF65-F5344CB8AC3E}">
        <p14:creationId xmlns:p14="http://schemas.microsoft.com/office/powerpoint/2010/main" val="7557895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B5016-294D-4A6F-80B8-1EDD49AADEA5}"/>
              </a:ext>
            </a:extLst>
          </p:cNvPr>
          <p:cNvSpPr>
            <a:spLocks noGrp="1"/>
          </p:cNvSpPr>
          <p:nvPr>
            <p:ph type="title"/>
          </p:nvPr>
        </p:nvSpPr>
        <p:spPr>
          <a:xfrm>
            <a:off x="2266950" y="598506"/>
            <a:ext cx="8322239" cy="1077229"/>
          </a:xfrm>
        </p:spPr>
        <p:txBody>
          <a:bodyPr>
            <a:normAutofit fontScale="90000"/>
          </a:bodyPr>
          <a:lstStyle/>
          <a:p>
            <a:r>
              <a:rPr lang="en-US" sz="2200" dirty="0"/>
              <a:t>Taking Notes: Group</a:t>
            </a:r>
            <a:br>
              <a:rPr lang="en-US" dirty="0"/>
            </a:br>
            <a:r>
              <a:rPr lang="en-US" dirty="0"/>
              <a:t>The Building of the Canadian Pacific Railway</a:t>
            </a:r>
          </a:p>
        </p:txBody>
      </p:sp>
      <p:sp>
        <p:nvSpPr>
          <p:cNvPr id="3" name="Content Placeholder 2">
            <a:extLst>
              <a:ext uri="{FF2B5EF4-FFF2-40B4-BE49-F238E27FC236}">
                <a16:creationId xmlns:a16="http://schemas.microsoft.com/office/drawing/2014/main" id="{811D4762-18EA-4EAB-8257-8912CD0326C8}"/>
              </a:ext>
            </a:extLst>
          </p:cNvPr>
          <p:cNvSpPr>
            <a:spLocks noGrp="1"/>
          </p:cNvSpPr>
          <p:nvPr>
            <p:ph idx="1"/>
          </p:nvPr>
        </p:nvSpPr>
        <p:spPr>
          <a:xfrm>
            <a:off x="1085850" y="1504951"/>
            <a:ext cx="10134600" cy="5181600"/>
          </a:xfrm>
        </p:spPr>
        <p:txBody>
          <a:bodyPr>
            <a:normAutofit fontScale="92500" lnSpcReduction="20000"/>
          </a:bodyPr>
          <a:lstStyle/>
          <a:p>
            <a:pPr marL="0" indent="0">
              <a:buNone/>
            </a:pPr>
            <a:r>
              <a:rPr lang="en-US" dirty="0"/>
              <a:t>The </a:t>
            </a:r>
            <a:r>
              <a:rPr lang="en-US" dirty="0">
                <a:highlight>
                  <a:srgbClr val="008000"/>
                </a:highlight>
              </a:rPr>
              <a:t>Canadian Pacific Railway </a:t>
            </a:r>
            <a:r>
              <a:rPr lang="en-US" dirty="0"/>
              <a:t>(CPR) was one of the most important projects in Canada's history. Built between </a:t>
            </a:r>
            <a:r>
              <a:rPr lang="en-US" dirty="0">
                <a:highlight>
                  <a:srgbClr val="008000"/>
                </a:highlight>
              </a:rPr>
              <a:t>1881 and 1885</a:t>
            </a:r>
            <a:r>
              <a:rPr lang="en-US" dirty="0"/>
              <a:t>, it </a:t>
            </a:r>
            <a:r>
              <a:rPr lang="en-US" dirty="0">
                <a:highlight>
                  <a:srgbClr val="008000"/>
                </a:highlight>
              </a:rPr>
              <a:t>connected Eastern Canada with British Columbia </a:t>
            </a:r>
            <a:r>
              <a:rPr lang="en-US" dirty="0"/>
              <a:t>in the West. Before the railway, traveling across the country was slow and dangerous, often involving long journeys by boat, horse, or foot. The railway allowed for </a:t>
            </a:r>
            <a:r>
              <a:rPr lang="en-US" dirty="0">
                <a:highlight>
                  <a:srgbClr val="008000"/>
                </a:highlight>
              </a:rPr>
              <a:t>faster travel </a:t>
            </a:r>
            <a:r>
              <a:rPr lang="en-US" dirty="0"/>
              <a:t>and the movement of </a:t>
            </a:r>
            <a:r>
              <a:rPr lang="en-US" dirty="0">
                <a:highlight>
                  <a:srgbClr val="008000"/>
                </a:highlight>
              </a:rPr>
              <a:t>goods</a:t>
            </a:r>
            <a:r>
              <a:rPr lang="en-US" dirty="0"/>
              <a:t>, which helped Canada </a:t>
            </a:r>
            <a:r>
              <a:rPr lang="en-US" dirty="0">
                <a:highlight>
                  <a:srgbClr val="008000"/>
                </a:highlight>
              </a:rPr>
              <a:t>grow</a:t>
            </a:r>
            <a:r>
              <a:rPr lang="en-US" dirty="0"/>
              <a:t> </a:t>
            </a:r>
            <a:r>
              <a:rPr lang="en-US" dirty="0">
                <a:highlight>
                  <a:srgbClr val="008000"/>
                </a:highlight>
              </a:rPr>
              <a:t>economically</a:t>
            </a:r>
            <a:r>
              <a:rPr lang="en-US" dirty="0"/>
              <a:t>.</a:t>
            </a:r>
          </a:p>
          <a:p>
            <a:pPr marL="0" indent="0">
              <a:buNone/>
            </a:pPr>
            <a:r>
              <a:rPr lang="en-US" dirty="0"/>
              <a:t>The CPR was built with the hard work of thousands of people, including many </a:t>
            </a:r>
            <a:r>
              <a:rPr lang="en-US" dirty="0">
                <a:highlight>
                  <a:srgbClr val="800080"/>
                </a:highlight>
              </a:rPr>
              <a:t>Chinese laborers</a:t>
            </a:r>
            <a:r>
              <a:rPr lang="en-US" dirty="0"/>
              <a:t>. These workers faced </a:t>
            </a:r>
            <a:r>
              <a:rPr lang="en-US" dirty="0">
                <a:highlight>
                  <a:srgbClr val="800080"/>
                </a:highlight>
              </a:rPr>
              <a:t>dangerous conditions</a:t>
            </a:r>
            <a:r>
              <a:rPr lang="en-US" dirty="0"/>
              <a:t>, often working </a:t>
            </a:r>
            <a:r>
              <a:rPr lang="en-US" dirty="0">
                <a:highlight>
                  <a:srgbClr val="800080"/>
                </a:highlight>
              </a:rPr>
              <a:t>long hours </a:t>
            </a:r>
            <a:r>
              <a:rPr lang="en-US" dirty="0"/>
              <a:t>for </a:t>
            </a:r>
            <a:r>
              <a:rPr lang="en-US" dirty="0">
                <a:highlight>
                  <a:srgbClr val="800080"/>
                </a:highlight>
              </a:rPr>
              <a:t>little pay</a:t>
            </a:r>
            <a:r>
              <a:rPr lang="en-US" dirty="0"/>
              <a:t>. The work was physically demanding, and many workers were </a:t>
            </a:r>
            <a:r>
              <a:rPr lang="en-US" dirty="0">
                <a:highlight>
                  <a:srgbClr val="800080"/>
                </a:highlight>
              </a:rPr>
              <a:t>injured or killed </a:t>
            </a:r>
            <a:r>
              <a:rPr lang="en-US" dirty="0"/>
              <a:t>while building the railway through the </a:t>
            </a:r>
            <a:r>
              <a:rPr lang="en-US" dirty="0">
                <a:highlight>
                  <a:srgbClr val="800080"/>
                </a:highlight>
              </a:rPr>
              <a:t>Rocky Mountains</a:t>
            </a:r>
            <a:r>
              <a:rPr lang="en-US" dirty="0"/>
              <a:t>. Despite the challenges, their </a:t>
            </a:r>
            <a:r>
              <a:rPr lang="en-US" dirty="0">
                <a:highlight>
                  <a:srgbClr val="800080"/>
                </a:highlight>
              </a:rPr>
              <a:t>contributions were crucial </a:t>
            </a:r>
            <a:r>
              <a:rPr lang="en-US" dirty="0"/>
              <a:t>to the completion of the railway.</a:t>
            </a:r>
          </a:p>
          <a:p>
            <a:pPr marL="0" indent="0">
              <a:buNone/>
            </a:pPr>
            <a:r>
              <a:rPr lang="en-US" dirty="0"/>
              <a:t>The </a:t>
            </a:r>
            <a:r>
              <a:rPr lang="en-US" dirty="0">
                <a:highlight>
                  <a:srgbClr val="808000"/>
                </a:highlight>
              </a:rPr>
              <a:t>completion</a:t>
            </a:r>
            <a:r>
              <a:rPr lang="en-US" dirty="0"/>
              <a:t> of the Canadian Pacific Railway </a:t>
            </a:r>
            <a:r>
              <a:rPr lang="en-US" dirty="0">
                <a:highlight>
                  <a:srgbClr val="808000"/>
                </a:highlight>
              </a:rPr>
              <a:t>united Canada </a:t>
            </a:r>
            <a:r>
              <a:rPr lang="en-US" dirty="0"/>
              <a:t>and allowed for greater </a:t>
            </a:r>
            <a:r>
              <a:rPr lang="en-US" dirty="0">
                <a:highlight>
                  <a:srgbClr val="808000"/>
                </a:highlight>
              </a:rPr>
              <a:t>settlement</a:t>
            </a:r>
            <a:r>
              <a:rPr lang="en-US" dirty="0"/>
              <a:t> in the </a:t>
            </a:r>
            <a:r>
              <a:rPr lang="en-US" dirty="0">
                <a:highlight>
                  <a:srgbClr val="808000"/>
                </a:highlight>
              </a:rPr>
              <a:t>West.</a:t>
            </a:r>
            <a:r>
              <a:rPr lang="en-US" dirty="0"/>
              <a:t> It made it easier for people to move across the country, helping new towns and cities to grow. It also strengthened Canada’s </a:t>
            </a:r>
            <a:r>
              <a:rPr lang="en-US" dirty="0">
                <a:highlight>
                  <a:srgbClr val="808000"/>
                </a:highlight>
              </a:rPr>
              <a:t>economy</a:t>
            </a:r>
            <a:r>
              <a:rPr lang="en-US" dirty="0"/>
              <a:t> by connecting farmers and businesses to </a:t>
            </a:r>
            <a:r>
              <a:rPr lang="en-US" dirty="0">
                <a:highlight>
                  <a:srgbClr val="808000"/>
                </a:highlight>
              </a:rPr>
              <a:t>markets</a:t>
            </a:r>
            <a:r>
              <a:rPr lang="en-US" dirty="0"/>
              <a:t> in other parts of the country. The railway became a symbol of </a:t>
            </a:r>
            <a:r>
              <a:rPr lang="en-US" dirty="0">
                <a:highlight>
                  <a:srgbClr val="808000"/>
                </a:highlight>
              </a:rPr>
              <a:t>national</a:t>
            </a:r>
            <a:r>
              <a:rPr lang="en-US" dirty="0"/>
              <a:t> </a:t>
            </a:r>
            <a:r>
              <a:rPr lang="en-US" dirty="0">
                <a:highlight>
                  <a:srgbClr val="808000"/>
                </a:highlight>
              </a:rPr>
              <a:t>unity</a:t>
            </a:r>
            <a:r>
              <a:rPr lang="en-US" dirty="0"/>
              <a:t>, showing how Canadians from different backgrounds could work together to achieve something great.</a:t>
            </a:r>
          </a:p>
        </p:txBody>
      </p:sp>
    </p:spTree>
    <p:extLst>
      <p:ext uri="{BB962C8B-B14F-4D97-AF65-F5344CB8AC3E}">
        <p14:creationId xmlns:p14="http://schemas.microsoft.com/office/powerpoint/2010/main" val="1941609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5C7D6-26C4-44C9-B880-A2004C28FEB4}"/>
              </a:ext>
            </a:extLst>
          </p:cNvPr>
          <p:cNvSpPr>
            <a:spLocks noGrp="1"/>
          </p:cNvSpPr>
          <p:nvPr>
            <p:ph type="title"/>
          </p:nvPr>
        </p:nvSpPr>
        <p:spPr>
          <a:xfrm>
            <a:off x="2057400" y="808056"/>
            <a:ext cx="8512739" cy="1077229"/>
          </a:xfrm>
        </p:spPr>
        <p:txBody>
          <a:bodyPr/>
          <a:lstStyle/>
          <a:p>
            <a:r>
              <a:rPr lang="en-US" sz="2000" dirty="0"/>
              <a:t>Taking Notes: Group</a:t>
            </a:r>
            <a:br>
              <a:rPr lang="en-US" sz="2000" dirty="0"/>
            </a:br>
            <a:r>
              <a:rPr lang="en-US" sz="3100" dirty="0"/>
              <a:t>The Building of the Canadian Pacific Railway</a:t>
            </a:r>
          </a:p>
        </p:txBody>
      </p:sp>
      <p:sp>
        <p:nvSpPr>
          <p:cNvPr id="3" name="Content Placeholder 2">
            <a:extLst>
              <a:ext uri="{FF2B5EF4-FFF2-40B4-BE49-F238E27FC236}">
                <a16:creationId xmlns:a16="http://schemas.microsoft.com/office/drawing/2014/main" id="{4F79015F-EF5A-42B5-9346-86C8B7B19D22}"/>
              </a:ext>
            </a:extLst>
          </p:cNvPr>
          <p:cNvSpPr>
            <a:spLocks noGrp="1"/>
          </p:cNvSpPr>
          <p:nvPr>
            <p:ph idx="1"/>
          </p:nvPr>
        </p:nvSpPr>
        <p:spPr>
          <a:xfrm>
            <a:off x="1752600" y="2457450"/>
            <a:ext cx="8817539" cy="3592494"/>
          </a:xfrm>
        </p:spPr>
        <p:txBody>
          <a:bodyPr>
            <a:normAutofit/>
          </a:bodyPr>
          <a:lstStyle/>
          <a:p>
            <a:pPr marL="0" indent="0">
              <a:buNone/>
            </a:pPr>
            <a:r>
              <a:rPr lang="en-US" sz="3200" b="1" dirty="0"/>
              <a:t>Task 1: What are the themes?</a:t>
            </a:r>
          </a:p>
          <a:p>
            <a:pPr lvl="0"/>
            <a:r>
              <a:rPr lang="en-US" sz="3200" dirty="0"/>
              <a:t>The building of the Railway</a:t>
            </a:r>
            <a:endParaRPr lang="en-US" sz="2800" dirty="0"/>
          </a:p>
          <a:p>
            <a:pPr lvl="0"/>
            <a:r>
              <a:rPr lang="en-US" sz="3200" dirty="0"/>
              <a:t>Contributions of Workers</a:t>
            </a:r>
            <a:endParaRPr lang="en-US" sz="2800" dirty="0"/>
          </a:p>
          <a:p>
            <a:pPr lvl="0"/>
            <a:r>
              <a:rPr lang="en-US" sz="3200" dirty="0"/>
              <a:t>Economic and Social Impact</a:t>
            </a:r>
            <a:endParaRPr lang="en-US" sz="2800" dirty="0"/>
          </a:p>
          <a:p>
            <a:endParaRPr lang="en-US" dirty="0"/>
          </a:p>
        </p:txBody>
      </p:sp>
    </p:spTree>
    <p:extLst>
      <p:ext uri="{BB962C8B-B14F-4D97-AF65-F5344CB8AC3E}">
        <p14:creationId xmlns:p14="http://schemas.microsoft.com/office/powerpoint/2010/main" val="18318292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AE4C6-A7A4-4D89-BC3B-CA292F638BD9}"/>
              </a:ext>
            </a:extLst>
          </p:cNvPr>
          <p:cNvSpPr>
            <a:spLocks noGrp="1"/>
          </p:cNvSpPr>
          <p:nvPr>
            <p:ph type="title"/>
          </p:nvPr>
        </p:nvSpPr>
        <p:spPr>
          <a:xfrm>
            <a:off x="1905000" y="808056"/>
            <a:ext cx="8665139" cy="1077229"/>
          </a:xfrm>
        </p:spPr>
        <p:txBody>
          <a:bodyPr/>
          <a:lstStyle/>
          <a:p>
            <a:r>
              <a:rPr lang="en-US" sz="2000" dirty="0"/>
              <a:t>Taking Notes: Group</a:t>
            </a:r>
            <a:br>
              <a:rPr lang="en-US" sz="1400" dirty="0"/>
            </a:br>
            <a:r>
              <a:rPr lang="en-US" sz="3100" dirty="0"/>
              <a:t>The Building of the Canadian Pacific Railway</a:t>
            </a:r>
          </a:p>
        </p:txBody>
      </p:sp>
      <p:sp>
        <p:nvSpPr>
          <p:cNvPr id="3" name="Content Placeholder 2">
            <a:extLst>
              <a:ext uri="{FF2B5EF4-FFF2-40B4-BE49-F238E27FC236}">
                <a16:creationId xmlns:a16="http://schemas.microsoft.com/office/drawing/2014/main" id="{CE473DF5-4EC5-460C-905C-C32AA6451EDE}"/>
              </a:ext>
            </a:extLst>
          </p:cNvPr>
          <p:cNvSpPr>
            <a:spLocks noGrp="1"/>
          </p:cNvSpPr>
          <p:nvPr>
            <p:ph idx="1"/>
          </p:nvPr>
        </p:nvSpPr>
        <p:spPr>
          <a:xfrm>
            <a:off x="1276350" y="2052116"/>
            <a:ext cx="9810750" cy="4672534"/>
          </a:xfrm>
        </p:spPr>
        <p:txBody>
          <a:bodyPr>
            <a:normAutofit fontScale="92500" lnSpcReduction="20000"/>
          </a:bodyPr>
          <a:lstStyle/>
          <a:p>
            <a:pPr marL="0" indent="0">
              <a:buNone/>
            </a:pPr>
            <a:r>
              <a:rPr lang="en-US" sz="3000" b="1" dirty="0"/>
              <a:t>Task 2: What are the Key Words</a:t>
            </a:r>
          </a:p>
          <a:p>
            <a:pPr lvl="0"/>
            <a:r>
              <a:rPr lang="en-US" sz="2800" b="1" dirty="0"/>
              <a:t>Paragraph 1</a:t>
            </a:r>
            <a:r>
              <a:rPr lang="en-US" sz="2800" dirty="0"/>
              <a:t>: Canadian Pacific Railway, 1881-1885, connected, Eastern Canada, British Columbia, faster travel, goods, economic growth.</a:t>
            </a:r>
          </a:p>
          <a:p>
            <a:pPr lvl="0"/>
            <a:r>
              <a:rPr lang="en-US" sz="2800" b="1" dirty="0"/>
              <a:t>Paragraph 2</a:t>
            </a:r>
            <a:r>
              <a:rPr lang="en-US" sz="2800" dirty="0"/>
              <a:t>: Chinese laborers, dangerous conditions, long hours, little pay, injuries, deaths, Rocky Mountains, crucial contributions</a:t>
            </a:r>
            <a:r>
              <a:rPr lang="en-US" sz="2800" i="1" dirty="0"/>
              <a:t>.</a:t>
            </a:r>
            <a:endParaRPr lang="en-US" sz="2800" dirty="0"/>
          </a:p>
          <a:p>
            <a:pPr lvl="0"/>
            <a:r>
              <a:rPr lang="en-US" sz="2800" b="1" dirty="0"/>
              <a:t>Paragraph 3</a:t>
            </a:r>
            <a:r>
              <a:rPr lang="en-US" sz="2800" dirty="0"/>
              <a:t>: completion, united Canada, settlement, West, economy, markets, national unity.</a:t>
            </a:r>
          </a:p>
          <a:p>
            <a:pPr marL="0" indent="0">
              <a:buNone/>
            </a:pPr>
            <a:endParaRPr lang="en-US" dirty="0"/>
          </a:p>
        </p:txBody>
      </p:sp>
    </p:spTree>
    <p:extLst>
      <p:ext uri="{BB962C8B-B14F-4D97-AF65-F5344CB8AC3E}">
        <p14:creationId xmlns:p14="http://schemas.microsoft.com/office/powerpoint/2010/main" val="39817934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F8D94-5C78-453C-951A-98E85F9ABB72}"/>
              </a:ext>
            </a:extLst>
          </p:cNvPr>
          <p:cNvSpPr>
            <a:spLocks noGrp="1"/>
          </p:cNvSpPr>
          <p:nvPr>
            <p:ph type="title"/>
          </p:nvPr>
        </p:nvSpPr>
        <p:spPr>
          <a:xfrm>
            <a:off x="1924050" y="808056"/>
            <a:ext cx="8646089" cy="1077229"/>
          </a:xfrm>
        </p:spPr>
        <p:txBody>
          <a:bodyPr>
            <a:normAutofit/>
          </a:bodyPr>
          <a:lstStyle/>
          <a:p>
            <a:r>
              <a:rPr lang="en-US" sz="2000" dirty="0"/>
              <a:t>Taking Notes: Group</a:t>
            </a:r>
            <a:br>
              <a:rPr lang="en-US" sz="1400" dirty="0"/>
            </a:br>
            <a:r>
              <a:rPr lang="en-US" sz="3100" dirty="0"/>
              <a:t>The Building of the Canadian Pacific Railway</a:t>
            </a:r>
          </a:p>
        </p:txBody>
      </p:sp>
      <p:sp>
        <p:nvSpPr>
          <p:cNvPr id="3" name="Content Placeholder 2">
            <a:extLst>
              <a:ext uri="{FF2B5EF4-FFF2-40B4-BE49-F238E27FC236}">
                <a16:creationId xmlns:a16="http://schemas.microsoft.com/office/drawing/2014/main" id="{2DA182C2-0D79-4274-995B-ACAEE774C8B5}"/>
              </a:ext>
            </a:extLst>
          </p:cNvPr>
          <p:cNvSpPr>
            <a:spLocks noGrp="1"/>
          </p:cNvSpPr>
          <p:nvPr>
            <p:ph idx="1"/>
          </p:nvPr>
        </p:nvSpPr>
        <p:spPr>
          <a:xfrm>
            <a:off x="1276350" y="1885285"/>
            <a:ext cx="9734550" cy="4801265"/>
          </a:xfrm>
        </p:spPr>
        <p:txBody>
          <a:bodyPr>
            <a:normAutofit fontScale="92500"/>
          </a:bodyPr>
          <a:lstStyle/>
          <a:p>
            <a:pPr marL="0" indent="0">
              <a:buNone/>
            </a:pPr>
            <a:r>
              <a:rPr lang="en-US" sz="3000" b="1" dirty="0"/>
              <a:t>Task 3: Sample Summaries</a:t>
            </a:r>
            <a:endParaRPr lang="en-US" sz="3000" dirty="0"/>
          </a:p>
          <a:p>
            <a:pPr lvl="0"/>
            <a:r>
              <a:rPr lang="en-US" sz="2800" b="1" dirty="0"/>
              <a:t>Paragraph 1</a:t>
            </a:r>
            <a:r>
              <a:rPr lang="en-US" sz="2800" dirty="0"/>
              <a:t>: The Canadian Pacific Railway was built in the 1880s and connected Eastern Canada to British Columbia. It made travel and trade easier, which helped Canada grow.</a:t>
            </a:r>
          </a:p>
          <a:p>
            <a:pPr lvl="0"/>
            <a:r>
              <a:rPr lang="en-US" sz="2800" b="1" dirty="0"/>
              <a:t>Paragraph 2</a:t>
            </a:r>
            <a:r>
              <a:rPr lang="en-US" sz="2800" dirty="0"/>
              <a:t>: Many Chinese workers helped build the railway, but they worked in tough conditions for little pay.</a:t>
            </a:r>
          </a:p>
          <a:p>
            <a:pPr lvl="0"/>
            <a:r>
              <a:rPr lang="en-US" sz="2800" b="1" dirty="0"/>
              <a:t>Paragraph 3</a:t>
            </a:r>
            <a:r>
              <a:rPr lang="en-US" sz="2800" dirty="0"/>
              <a:t>: The railway helped new towns grow and became a symbol of Canada’s unity.</a:t>
            </a:r>
          </a:p>
        </p:txBody>
      </p:sp>
    </p:spTree>
    <p:extLst>
      <p:ext uri="{BB962C8B-B14F-4D97-AF65-F5344CB8AC3E}">
        <p14:creationId xmlns:p14="http://schemas.microsoft.com/office/powerpoint/2010/main" val="11050048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charRg st="25" end="199"/>
                                            </p:txEl>
                                          </p:spTgt>
                                        </p:tgtEl>
                                        <p:attrNameLst>
                                          <p:attrName>style.visibility</p:attrName>
                                        </p:attrNameLst>
                                      </p:cBhvr>
                                      <p:to>
                                        <p:strVal val="visible"/>
                                      </p:to>
                                    </p:set>
                                    <p:animEffect transition="in" filter="fade">
                                      <p:cBhvr>
                                        <p:cTn id="12" dur="500"/>
                                        <p:tgtEl>
                                          <p:spTgt spid="3">
                                            <p:txEl>
                                              <p:charRg st="25" end="19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charRg st="199" end="311"/>
                                            </p:txEl>
                                          </p:spTgt>
                                        </p:tgtEl>
                                        <p:attrNameLst>
                                          <p:attrName>style.visibility</p:attrName>
                                        </p:attrNameLst>
                                      </p:cBhvr>
                                      <p:to>
                                        <p:strVal val="visible"/>
                                      </p:to>
                                    </p:set>
                                    <p:animEffect transition="in" filter="fade">
                                      <p:cBhvr>
                                        <p:cTn id="17" dur="500"/>
                                        <p:tgtEl>
                                          <p:spTgt spid="3">
                                            <p:txEl>
                                              <p:charRg st="199" end="31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charRg st="311" end="397"/>
                                            </p:txEl>
                                          </p:spTgt>
                                        </p:tgtEl>
                                        <p:attrNameLst>
                                          <p:attrName>style.visibility</p:attrName>
                                        </p:attrNameLst>
                                      </p:cBhvr>
                                      <p:to>
                                        <p:strVal val="visible"/>
                                      </p:to>
                                    </p:set>
                                    <p:animEffect transition="in" filter="fade">
                                      <p:cBhvr>
                                        <p:cTn id="22" dur="500"/>
                                        <p:tgtEl>
                                          <p:spTgt spid="3">
                                            <p:txEl>
                                              <p:charRg st="311" end="39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11BB3-8D9C-4F93-B923-CA804BAACD1D}"/>
              </a:ext>
            </a:extLst>
          </p:cNvPr>
          <p:cNvSpPr>
            <a:spLocks noGrp="1"/>
          </p:cNvSpPr>
          <p:nvPr>
            <p:ph type="title"/>
          </p:nvPr>
        </p:nvSpPr>
        <p:spPr/>
        <p:txBody>
          <a:bodyPr/>
          <a:lstStyle/>
          <a:p>
            <a:r>
              <a:rPr lang="en-US" dirty="0"/>
              <a:t>Taking Notes</a:t>
            </a:r>
          </a:p>
        </p:txBody>
      </p:sp>
      <p:sp>
        <p:nvSpPr>
          <p:cNvPr id="3" name="Content Placeholder 2">
            <a:extLst>
              <a:ext uri="{FF2B5EF4-FFF2-40B4-BE49-F238E27FC236}">
                <a16:creationId xmlns:a16="http://schemas.microsoft.com/office/drawing/2014/main" id="{6040415A-DE29-467F-B40A-4538A35E2C6B}"/>
              </a:ext>
            </a:extLst>
          </p:cNvPr>
          <p:cNvSpPr>
            <a:spLocks noGrp="1"/>
          </p:cNvSpPr>
          <p:nvPr>
            <p:ph idx="1"/>
          </p:nvPr>
        </p:nvSpPr>
        <p:spPr>
          <a:xfrm>
            <a:off x="1308100" y="1473200"/>
            <a:ext cx="9262039" cy="5130800"/>
          </a:xfrm>
        </p:spPr>
        <p:txBody>
          <a:bodyPr>
            <a:normAutofit fontScale="92500" lnSpcReduction="20000"/>
          </a:bodyPr>
          <a:lstStyle/>
          <a:p>
            <a:pPr marL="0" indent="0">
              <a:buNone/>
            </a:pPr>
            <a:r>
              <a:rPr lang="en-US" dirty="0"/>
              <a:t>There are three main strategies to note taking, which we can call the UFO:</a:t>
            </a:r>
          </a:p>
          <a:p>
            <a:r>
              <a:rPr lang="en-US" b="1" dirty="0"/>
              <a:t>Use Your Own Words: </a:t>
            </a:r>
          </a:p>
          <a:p>
            <a:pPr lvl="1"/>
            <a:r>
              <a:rPr lang="en-US" dirty="0"/>
              <a:t>Try to put the information you think is important into your own words so that you understand it. This shows that you’ve processed the material and aren’t just copying it directly.</a:t>
            </a:r>
          </a:p>
          <a:p>
            <a:r>
              <a:rPr lang="en-US" b="1" dirty="0"/>
              <a:t>Focus on Key Words: </a:t>
            </a:r>
          </a:p>
          <a:p>
            <a:pPr lvl="1"/>
            <a:r>
              <a:rPr lang="en-US" dirty="0"/>
              <a:t>Try to avoid writing full sentences, instead jotting down the most important words, phrases, or ideas. Avoid writing down the connecting words, such as “the, and, that, part of a, that includes, etc. These words should remind you of the bigger concepts without copying the original text exactly.</a:t>
            </a:r>
          </a:p>
          <a:p>
            <a:r>
              <a:rPr lang="en-US" b="1" dirty="0"/>
              <a:t>Organize by Themes: </a:t>
            </a:r>
          </a:p>
          <a:p>
            <a:pPr lvl="1"/>
            <a:r>
              <a:rPr lang="en-US" dirty="0"/>
              <a:t>Think of your topic, and different sub-topics which you may use. Group your notes by topics or themes to keep everything clear. This will help when you create your project later on.</a:t>
            </a:r>
          </a:p>
        </p:txBody>
      </p:sp>
    </p:spTree>
    <p:extLst>
      <p:ext uri="{BB962C8B-B14F-4D97-AF65-F5344CB8AC3E}">
        <p14:creationId xmlns:p14="http://schemas.microsoft.com/office/powerpoint/2010/main" val="13395669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95E4A-5B38-4D99-8838-7A1D66D7DFE1}"/>
              </a:ext>
            </a:extLst>
          </p:cNvPr>
          <p:cNvSpPr>
            <a:spLocks noGrp="1"/>
          </p:cNvSpPr>
          <p:nvPr>
            <p:ph type="title"/>
          </p:nvPr>
        </p:nvSpPr>
        <p:spPr/>
        <p:txBody>
          <a:bodyPr>
            <a:normAutofit fontScale="90000"/>
          </a:bodyPr>
          <a:lstStyle/>
          <a:p>
            <a:r>
              <a:rPr lang="en-US" sz="2000" dirty="0"/>
              <a:t>Taking Notes: Individual</a:t>
            </a:r>
            <a:br>
              <a:rPr lang="en-US" dirty="0"/>
            </a:br>
            <a:r>
              <a:rPr lang="en-US" b="1" dirty="0"/>
              <a:t>The History of Canadian Voting Rights</a:t>
            </a:r>
            <a:br>
              <a:rPr lang="en-US" dirty="0"/>
            </a:br>
            <a:endParaRPr lang="en-US" dirty="0"/>
          </a:p>
        </p:txBody>
      </p:sp>
      <p:sp>
        <p:nvSpPr>
          <p:cNvPr id="3" name="Content Placeholder 2">
            <a:extLst>
              <a:ext uri="{FF2B5EF4-FFF2-40B4-BE49-F238E27FC236}">
                <a16:creationId xmlns:a16="http://schemas.microsoft.com/office/drawing/2014/main" id="{1EC2FAA4-2EDF-4460-841B-44B69AB0520E}"/>
              </a:ext>
            </a:extLst>
          </p:cNvPr>
          <p:cNvSpPr>
            <a:spLocks noGrp="1"/>
          </p:cNvSpPr>
          <p:nvPr>
            <p:ph idx="1"/>
          </p:nvPr>
        </p:nvSpPr>
        <p:spPr/>
        <p:txBody>
          <a:bodyPr/>
          <a:lstStyle/>
          <a:p>
            <a:pPr marL="0" indent="0">
              <a:buNone/>
            </a:pPr>
            <a:r>
              <a:rPr lang="en-US" b="1" dirty="0"/>
              <a:t>Instructions: </a:t>
            </a:r>
          </a:p>
          <a:p>
            <a:pPr marL="0" indent="0">
              <a:buNone/>
            </a:pPr>
            <a:r>
              <a:rPr lang="en-US" dirty="0"/>
              <a:t>Read the following article. When you are done, you will highlight the important words in the reading. Then you will decide on what the three themes discussed are, and for each theme, record the key words. Finally, write your own brief summary of what you have read.</a:t>
            </a:r>
          </a:p>
        </p:txBody>
      </p:sp>
    </p:spTree>
    <p:extLst>
      <p:ext uri="{BB962C8B-B14F-4D97-AF65-F5344CB8AC3E}">
        <p14:creationId xmlns:p14="http://schemas.microsoft.com/office/powerpoint/2010/main" val="17892903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EC3BD-674D-4BB0-AD37-584F12AD9E08}"/>
              </a:ext>
            </a:extLst>
          </p:cNvPr>
          <p:cNvSpPr>
            <a:spLocks noGrp="1"/>
          </p:cNvSpPr>
          <p:nvPr>
            <p:ph type="title"/>
          </p:nvPr>
        </p:nvSpPr>
        <p:spPr>
          <a:xfrm>
            <a:off x="2611808" y="446106"/>
            <a:ext cx="7958331" cy="1077229"/>
          </a:xfrm>
        </p:spPr>
        <p:txBody>
          <a:bodyPr>
            <a:normAutofit fontScale="90000"/>
          </a:bodyPr>
          <a:lstStyle/>
          <a:p>
            <a:r>
              <a:rPr lang="en-US" sz="2000" dirty="0"/>
              <a:t>Taking Notes: Individual</a:t>
            </a:r>
            <a:br>
              <a:rPr lang="en-US" dirty="0"/>
            </a:br>
            <a:r>
              <a:rPr lang="en-US" b="1" dirty="0"/>
              <a:t>The History of Canadian Voting Rights</a:t>
            </a:r>
            <a:br>
              <a:rPr lang="en-US" dirty="0"/>
            </a:br>
            <a:endParaRPr lang="en-US" dirty="0"/>
          </a:p>
        </p:txBody>
      </p:sp>
      <p:sp>
        <p:nvSpPr>
          <p:cNvPr id="3" name="Content Placeholder 2">
            <a:extLst>
              <a:ext uri="{FF2B5EF4-FFF2-40B4-BE49-F238E27FC236}">
                <a16:creationId xmlns:a16="http://schemas.microsoft.com/office/drawing/2014/main" id="{9E206D13-4AD7-4B80-8270-67843C83D8CA}"/>
              </a:ext>
            </a:extLst>
          </p:cNvPr>
          <p:cNvSpPr>
            <a:spLocks noGrp="1"/>
          </p:cNvSpPr>
          <p:nvPr>
            <p:ph idx="1"/>
          </p:nvPr>
        </p:nvSpPr>
        <p:spPr>
          <a:xfrm>
            <a:off x="1181100" y="1523335"/>
            <a:ext cx="10001250" cy="5334665"/>
          </a:xfrm>
        </p:spPr>
        <p:txBody>
          <a:bodyPr>
            <a:normAutofit fontScale="92500" lnSpcReduction="20000"/>
          </a:bodyPr>
          <a:lstStyle/>
          <a:p>
            <a:pPr marL="0" indent="0">
              <a:buNone/>
            </a:pPr>
            <a:r>
              <a:rPr lang="en-US" dirty="0"/>
              <a:t>In Canada, the right to vote has changed a lot over the years. In the early years of Canadian history, voting was limited to wealthy men who owned property. It wasn’t until 1918 that most women in Canada were allowed to vote. However, it took even longer for Indigenous people and people of African descent to gain the same rights. Women like Nellie McClung and other suffragists fought for years to ensure women’s voices were heard in politics.</a:t>
            </a:r>
          </a:p>
          <a:p>
            <a:pPr marL="0" indent="0">
              <a:buNone/>
            </a:pPr>
            <a:r>
              <a:rPr lang="en-US" dirty="0"/>
              <a:t>Indigenous people faced many barriers to voting. Until 1960, most Indigenous people were not allowed to vote in federal elections without giving up their status as "Indians" under the Indian Act. This was a difficult choice for many, as losing their status would mean losing certain rights. Leaders like Mary Two-Axe </a:t>
            </a:r>
            <a:r>
              <a:rPr lang="en-US" dirty="0" err="1"/>
              <a:t>Earley</a:t>
            </a:r>
            <a:r>
              <a:rPr lang="en-US" dirty="0"/>
              <a:t> worked hard to remove these barriers, and finally, Indigenous people could vote without losing their status.</a:t>
            </a:r>
          </a:p>
          <a:p>
            <a:pPr marL="0" indent="0">
              <a:buNone/>
            </a:pPr>
            <a:r>
              <a:rPr lang="en-US" dirty="0"/>
              <a:t>People of African descent also struggled for voting rights. Discriminatory laws and practices kept many Black Canadians from voting, even though slavery had been abolished in Canada in 1834. It wasn’t until the mid-20th century that many of these laws were challenged and removed. People like Viola Desmond, whose fight against segregation became a symbol for civil rights, helped pave the way for more equal treatment.</a:t>
            </a:r>
          </a:p>
        </p:txBody>
      </p:sp>
    </p:spTree>
    <p:extLst>
      <p:ext uri="{BB962C8B-B14F-4D97-AF65-F5344CB8AC3E}">
        <p14:creationId xmlns:p14="http://schemas.microsoft.com/office/powerpoint/2010/main" val="1634838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F8342-38FB-433E-8B3C-793B741FC12E}"/>
              </a:ext>
            </a:extLst>
          </p:cNvPr>
          <p:cNvSpPr>
            <a:spLocks noGrp="1"/>
          </p:cNvSpPr>
          <p:nvPr>
            <p:ph type="title"/>
          </p:nvPr>
        </p:nvSpPr>
        <p:spPr/>
        <p:txBody>
          <a:bodyPr/>
          <a:lstStyle/>
          <a:p>
            <a:r>
              <a:rPr lang="en-US" dirty="0"/>
              <a:t>Taking Notes</a:t>
            </a:r>
          </a:p>
        </p:txBody>
      </p:sp>
      <p:sp>
        <p:nvSpPr>
          <p:cNvPr id="3" name="Content Placeholder 2">
            <a:extLst>
              <a:ext uri="{FF2B5EF4-FFF2-40B4-BE49-F238E27FC236}">
                <a16:creationId xmlns:a16="http://schemas.microsoft.com/office/drawing/2014/main" id="{C73ED350-DA87-49A6-8D19-342E74E2917D}"/>
              </a:ext>
            </a:extLst>
          </p:cNvPr>
          <p:cNvSpPr>
            <a:spLocks noGrp="1"/>
          </p:cNvSpPr>
          <p:nvPr>
            <p:ph idx="1"/>
          </p:nvPr>
        </p:nvSpPr>
        <p:spPr>
          <a:xfrm>
            <a:off x="1409700" y="1772716"/>
            <a:ext cx="9160439" cy="4501084"/>
          </a:xfrm>
        </p:spPr>
        <p:txBody>
          <a:bodyPr>
            <a:normAutofit/>
          </a:bodyPr>
          <a:lstStyle/>
          <a:p>
            <a:pPr marL="0" indent="0">
              <a:buNone/>
            </a:pPr>
            <a:r>
              <a:rPr lang="en-US" sz="2200" dirty="0"/>
              <a:t>Regardless of where you find information, you will have to take accurate notes. When you use your notes, your writing has to be in your own words. </a:t>
            </a:r>
          </a:p>
          <a:p>
            <a:pPr marL="0" indent="0">
              <a:buNone/>
            </a:pPr>
            <a:r>
              <a:rPr lang="en-US" sz="2200" dirty="0"/>
              <a:t>Why note taking skills are important. </a:t>
            </a:r>
          </a:p>
          <a:p>
            <a:pPr lvl="1"/>
            <a:r>
              <a:rPr lang="en-US" sz="1700" dirty="0"/>
              <a:t>Organizes Information: Good note-taking helps students organize their thoughts and ideas as they research. It allows them to focus on key information instead of copying everything word-for-word.</a:t>
            </a:r>
          </a:p>
          <a:p>
            <a:pPr lvl="1"/>
            <a:r>
              <a:rPr lang="en-US" sz="1700" dirty="0"/>
              <a:t>Helps with Understanding: Writing notes in their own words encourages students to process the material and truly understand it, rather than just memorizing facts.</a:t>
            </a:r>
          </a:p>
          <a:p>
            <a:pPr lvl="1"/>
            <a:r>
              <a:rPr lang="en-US" sz="1700" dirty="0"/>
              <a:t>Prevents Plagiarism: Taking notes correctly can help students avoid plagiarism, which happens when they copy someone else’s work without giving credit.</a:t>
            </a:r>
          </a:p>
        </p:txBody>
      </p:sp>
    </p:spTree>
    <p:extLst>
      <p:ext uri="{BB962C8B-B14F-4D97-AF65-F5344CB8AC3E}">
        <p14:creationId xmlns:p14="http://schemas.microsoft.com/office/powerpoint/2010/main" val="3450921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D4A80-D05E-4EB9-8E56-D52102117F4E}"/>
              </a:ext>
            </a:extLst>
          </p:cNvPr>
          <p:cNvSpPr>
            <a:spLocks noGrp="1"/>
          </p:cNvSpPr>
          <p:nvPr>
            <p:ph type="title"/>
          </p:nvPr>
        </p:nvSpPr>
        <p:spPr/>
        <p:txBody>
          <a:bodyPr/>
          <a:lstStyle/>
          <a:p>
            <a:r>
              <a:rPr lang="en-US" dirty="0"/>
              <a:t>Plagiarism</a:t>
            </a:r>
          </a:p>
        </p:txBody>
      </p:sp>
      <p:sp>
        <p:nvSpPr>
          <p:cNvPr id="3" name="Content Placeholder 2">
            <a:extLst>
              <a:ext uri="{FF2B5EF4-FFF2-40B4-BE49-F238E27FC236}">
                <a16:creationId xmlns:a16="http://schemas.microsoft.com/office/drawing/2014/main" id="{4A5D2E78-A04A-4C84-BA1E-82FE98A5066A}"/>
              </a:ext>
            </a:extLst>
          </p:cNvPr>
          <p:cNvSpPr>
            <a:spLocks noGrp="1"/>
          </p:cNvSpPr>
          <p:nvPr>
            <p:ph idx="1"/>
          </p:nvPr>
        </p:nvSpPr>
        <p:spPr/>
        <p:txBody>
          <a:bodyPr>
            <a:normAutofit/>
          </a:bodyPr>
          <a:lstStyle/>
          <a:p>
            <a:pPr marL="0" indent="0">
              <a:buNone/>
            </a:pPr>
            <a:r>
              <a:rPr lang="en-US" sz="2800" dirty="0"/>
              <a:t>When you take credit for someone else’s work or ideas, claiming they are your own; not giving credit to someone else’s work or ideas; trying to pass off your own past work as something new.</a:t>
            </a:r>
          </a:p>
        </p:txBody>
      </p:sp>
    </p:spTree>
    <p:extLst>
      <p:ext uri="{BB962C8B-B14F-4D97-AF65-F5344CB8AC3E}">
        <p14:creationId xmlns:p14="http://schemas.microsoft.com/office/powerpoint/2010/main" val="36291670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4BD9C-8B4E-452F-B976-F15A30C80EAE}"/>
              </a:ext>
            </a:extLst>
          </p:cNvPr>
          <p:cNvSpPr>
            <a:spLocks noGrp="1"/>
          </p:cNvSpPr>
          <p:nvPr>
            <p:ph type="title"/>
          </p:nvPr>
        </p:nvSpPr>
        <p:spPr/>
        <p:txBody>
          <a:bodyPr/>
          <a:lstStyle/>
          <a:p>
            <a:r>
              <a:rPr lang="en-US" dirty="0"/>
              <a:t>Paraphrasing</a:t>
            </a:r>
          </a:p>
        </p:txBody>
      </p:sp>
      <p:sp>
        <p:nvSpPr>
          <p:cNvPr id="3" name="Content Placeholder 2">
            <a:extLst>
              <a:ext uri="{FF2B5EF4-FFF2-40B4-BE49-F238E27FC236}">
                <a16:creationId xmlns:a16="http://schemas.microsoft.com/office/drawing/2014/main" id="{C4484936-8EDD-44D9-9FFF-92471BB17906}"/>
              </a:ext>
            </a:extLst>
          </p:cNvPr>
          <p:cNvSpPr>
            <a:spLocks noGrp="1"/>
          </p:cNvSpPr>
          <p:nvPr>
            <p:ph idx="1"/>
          </p:nvPr>
        </p:nvSpPr>
        <p:spPr/>
        <p:txBody>
          <a:bodyPr>
            <a:normAutofit/>
          </a:bodyPr>
          <a:lstStyle/>
          <a:p>
            <a:pPr marL="0" indent="0">
              <a:buNone/>
            </a:pPr>
            <a:r>
              <a:rPr lang="en-US" sz="2800" dirty="0"/>
              <a:t>When you use ideas, which are not your own but express them in your own words, while giving credit (citing) to where the information came from.</a:t>
            </a:r>
          </a:p>
        </p:txBody>
      </p:sp>
    </p:spTree>
    <p:extLst>
      <p:ext uri="{BB962C8B-B14F-4D97-AF65-F5344CB8AC3E}">
        <p14:creationId xmlns:p14="http://schemas.microsoft.com/office/powerpoint/2010/main" val="29117929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5CD1A-5C9B-4807-92E1-575E4984D540}"/>
              </a:ext>
            </a:extLst>
          </p:cNvPr>
          <p:cNvSpPr>
            <a:spLocks noGrp="1"/>
          </p:cNvSpPr>
          <p:nvPr>
            <p:ph type="title"/>
          </p:nvPr>
        </p:nvSpPr>
        <p:spPr/>
        <p:txBody>
          <a:bodyPr/>
          <a:lstStyle/>
          <a:p>
            <a:r>
              <a:rPr lang="en-US" dirty="0"/>
              <a:t>Paraphrasing vs. Plagiarism</a:t>
            </a:r>
          </a:p>
        </p:txBody>
      </p:sp>
      <p:sp>
        <p:nvSpPr>
          <p:cNvPr id="3" name="Content Placeholder 2">
            <a:extLst>
              <a:ext uri="{FF2B5EF4-FFF2-40B4-BE49-F238E27FC236}">
                <a16:creationId xmlns:a16="http://schemas.microsoft.com/office/drawing/2014/main" id="{6AC8AA80-1344-4DCB-97EA-BD6B02F7DB60}"/>
              </a:ext>
            </a:extLst>
          </p:cNvPr>
          <p:cNvSpPr>
            <a:spLocks noGrp="1"/>
          </p:cNvSpPr>
          <p:nvPr>
            <p:ph idx="1"/>
          </p:nvPr>
        </p:nvSpPr>
        <p:spPr/>
        <p:txBody>
          <a:bodyPr/>
          <a:lstStyle/>
          <a:p>
            <a:r>
              <a:rPr lang="en-US" dirty="0"/>
              <a:t>Following is an original text, and then examples of plagiarism, paraphrasing, and inappropriate paraphrasing. Read each, and then explain why it falls under the example that it is.</a:t>
            </a:r>
          </a:p>
          <a:p>
            <a:endParaRPr lang="en-US" dirty="0"/>
          </a:p>
        </p:txBody>
      </p:sp>
    </p:spTree>
    <p:extLst>
      <p:ext uri="{BB962C8B-B14F-4D97-AF65-F5344CB8AC3E}">
        <p14:creationId xmlns:p14="http://schemas.microsoft.com/office/powerpoint/2010/main" val="10632693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B4EC6-C652-4EB3-BBF2-C2CF53BD42E9}"/>
              </a:ext>
            </a:extLst>
          </p:cNvPr>
          <p:cNvSpPr>
            <a:spLocks noGrp="1"/>
          </p:cNvSpPr>
          <p:nvPr>
            <p:ph type="title"/>
          </p:nvPr>
        </p:nvSpPr>
        <p:spPr>
          <a:xfrm>
            <a:off x="2130021" y="2050417"/>
            <a:ext cx="7931957" cy="1081705"/>
          </a:xfrm>
        </p:spPr>
        <p:txBody>
          <a:bodyPr>
            <a:noAutofit/>
          </a:bodyPr>
          <a:lstStyle/>
          <a:p>
            <a:pPr algn="l"/>
            <a:r>
              <a:rPr lang="en-US" sz="2400" dirty="0"/>
              <a:t>“Climate change is causing increasingly severe weather patterns, leading to more frequent and intense storms, wildfires, and droughts across the globe.”</a:t>
            </a:r>
          </a:p>
        </p:txBody>
      </p:sp>
      <p:sp>
        <p:nvSpPr>
          <p:cNvPr id="4" name="Content Placeholder 3">
            <a:extLst>
              <a:ext uri="{FF2B5EF4-FFF2-40B4-BE49-F238E27FC236}">
                <a16:creationId xmlns:a16="http://schemas.microsoft.com/office/drawing/2014/main" id="{D8128F4E-8957-40F9-B1CE-D0555E5B5BF4}"/>
              </a:ext>
            </a:extLst>
          </p:cNvPr>
          <p:cNvSpPr>
            <a:spLocks noGrp="1"/>
          </p:cNvSpPr>
          <p:nvPr>
            <p:ph sz="half" idx="1"/>
          </p:nvPr>
        </p:nvSpPr>
        <p:spPr>
          <a:xfrm>
            <a:off x="1308101" y="3864509"/>
            <a:ext cx="4597400" cy="2545284"/>
          </a:xfrm>
        </p:spPr>
        <p:txBody>
          <a:bodyPr/>
          <a:lstStyle/>
          <a:p>
            <a:pPr marL="0" indent="0">
              <a:buNone/>
            </a:pPr>
            <a:r>
              <a:rPr lang="en-US" b="1" dirty="0"/>
              <a:t>Plagiarism Example:</a:t>
            </a:r>
            <a:endParaRPr lang="en-US" dirty="0"/>
          </a:p>
          <a:p>
            <a:r>
              <a:rPr lang="en-US" i="1" dirty="0"/>
              <a:t>"Climate change is causing more severe weather patterns, leading to frequent and intense storms, wildfires, and droughts worldwide."</a:t>
            </a:r>
            <a:endParaRPr lang="en-US" dirty="0"/>
          </a:p>
        </p:txBody>
      </p:sp>
      <p:sp>
        <p:nvSpPr>
          <p:cNvPr id="5" name="Content Placeholder 4">
            <a:extLst>
              <a:ext uri="{FF2B5EF4-FFF2-40B4-BE49-F238E27FC236}">
                <a16:creationId xmlns:a16="http://schemas.microsoft.com/office/drawing/2014/main" id="{3600789C-3164-4744-92BD-C3811E13ED7B}"/>
              </a:ext>
            </a:extLst>
          </p:cNvPr>
          <p:cNvSpPr>
            <a:spLocks noGrp="1"/>
          </p:cNvSpPr>
          <p:nvPr>
            <p:ph sz="half" idx="2"/>
          </p:nvPr>
        </p:nvSpPr>
        <p:spPr>
          <a:xfrm>
            <a:off x="6585364" y="3864509"/>
            <a:ext cx="4298535" cy="3167584"/>
          </a:xfrm>
        </p:spPr>
        <p:txBody>
          <a:bodyPr/>
          <a:lstStyle/>
          <a:p>
            <a:pPr marL="0" indent="0">
              <a:buNone/>
            </a:pPr>
            <a:r>
              <a:rPr lang="en-US" b="1" dirty="0"/>
              <a:t>Explanation</a:t>
            </a:r>
            <a:r>
              <a:rPr lang="en-US" dirty="0"/>
              <a:t>: </a:t>
            </a:r>
          </a:p>
          <a:p>
            <a:r>
              <a:rPr lang="en-US" dirty="0"/>
              <a:t>This is plagiarism because even though a few words are changed, the structure and phrasing are nearly identical to the original text, and no credit is given to the source.</a:t>
            </a:r>
          </a:p>
          <a:p>
            <a:endParaRPr lang="en-US" dirty="0"/>
          </a:p>
        </p:txBody>
      </p:sp>
      <p:sp>
        <p:nvSpPr>
          <p:cNvPr id="6" name="Title 1">
            <a:extLst>
              <a:ext uri="{FF2B5EF4-FFF2-40B4-BE49-F238E27FC236}">
                <a16:creationId xmlns:a16="http://schemas.microsoft.com/office/drawing/2014/main" id="{E35217C0-624B-4E02-BE37-CB93C6694A7A}"/>
              </a:ext>
            </a:extLst>
          </p:cNvPr>
          <p:cNvSpPr txBox="1">
            <a:spLocks/>
          </p:cNvSpPr>
          <p:nvPr/>
        </p:nvSpPr>
        <p:spPr>
          <a:xfrm>
            <a:off x="2611808" y="808056"/>
            <a:ext cx="7958331" cy="1077229"/>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a:lstStyle>
          <a:p>
            <a:r>
              <a:rPr lang="en-US"/>
              <a:t>Paraphrasing vs. Plagiarism</a:t>
            </a:r>
            <a:endParaRPr lang="en-US" dirty="0"/>
          </a:p>
        </p:txBody>
      </p:sp>
    </p:spTree>
    <p:extLst>
      <p:ext uri="{BB962C8B-B14F-4D97-AF65-F5344CB8AC3E}">
        <p14:creationId xmlns:p14="http://schemas.microsoft.com/office/powerpoint/2010/main" val="21517788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B4EC6-C652-4EB3-BBF2-C2CF53BD42E9}"/>
              </a:ext>
            </a:extLst>
          </p:cNvPr>
          <p:cNvSpPr>
            <a:spLocks noGrp="1"/>
          </p:cNvSpPr>
          <p:nvPr>
            <p:ph type="title"/>
          </p:nvPr>
        </p:nvSpPr>
        <p:spPr>
          <a:xfrm>
            <a:off x="2130021" y="1720217"/>
            <a:ext cx="7931957" cy="1081705"/>
          </a:xfrm>
        </p:spPr>
        <p:txBody>
          <a:bodyPr>
            <a:noAutofit/>
          </a:bodyPr>
          <a:lstStyle/>
          <a:p>
            <a:pPr algn="l"/>
            <a:r>
              <a:rPr lang="en-US" sz="2400" dirty="0"/>
              <a:t>“Climate change is causing increasingly severe weather patterns, leading to more frequent and intense storms, wildfires, and droughts across the globe.”</a:t>
            </a:r>
          </a:p>
        </p:txBody>
      </p:sp>
      <p:sp>
        <p:nvSpPr>
          <p:cNvPr id="4" name="Content Placeholder 3">
            <a:extLst>
              <a:ext uri="{FF2B5EF4-FFF2-40B4-BE49-F238E27FC236}">
                <a16:creationId xmlns:a16="http://schemas.microsoft.com/office/drawing/2014/main" id="{D8128F4E-8957-40F9-B1CE-D0555E5B5BF4}"/>
              </a:ext>
            </a:extLst>
          </p:cNvPr>
          <p:cNvSpPr>
            <a:spLocks noGrp="1"/>
          </p:cNvSpPr>
          <p:nvPr>
            <p:ph sz="half" idx="1"/>
          </p:nvPr>
        </p:nvSpPr>
        <p:spPr>
          <a:xfrm>
            <a:off x="1219201" y="3171169"/>
            <a:ext cx="4597400" cy="2545284"/>
          </a:xfrm>
        </p:spPr>
        <p:txBody>
          <a:bodyPr>
            <a:normAutofit fontScale="92500" lnSpcReduction="10000"/>
          </a:bodyPr>
          <a:lstStyle/>
          <a:p>
            <a:pPr marL="0" indent="0">
              <a:buNone/>
            </a:pPr>
            <a:r>
              <a:rPr lang="en-US" b="1" dirty="0"/>
              <a:t>Paraphrasing Example:</a:t>
            </a:r>
            <a:endParaRPr lang="en-US" dirty="0"/>
          </a:p>
          <a:p>
            <a:r>
              <a:rPr lang="en-US" i="1" dirty="0"/>
              <a:t>“Due to climate change, weather events such as storms, wildfires, and droughts are happening more often and with greater intensity around the world.”</a:t>
            </a:r>
            <a:endParaRPr lang="en-US" dirty="0"/>
          </a:p>
        </p:txBody>
      </p:sp>
      <p:sp>
        <p:nvSpPr>
          <p:cNvPr id="5" name="Content Placeholder 4">
            <a:extLst>
              <a:ext uri="{FF2B5EF4-FFF2-40B4-BE49-F238E27FC236}">
                <a16:creationId xmlns:a16="http://schemas.microsoft.com/office/drawing/2014/main" id="{3600789C-3164-4744-92BD-C3811E13ED7B}"/>
              </a:ext>
            </a:extLst>
          </p:cNvPr>
          <p:cNvSpPr>
            <a:spLocks noGrp="1"/>
          </p:cNvSpPr>
          <p:nvPr>
            <p:ph sz="half" idx="2"/>
          </p:nvPr>
        </p:nvSpPr>
        <p:spPr>
          <a:xfrm>
            <a:off x="6095999" y="3171169"/>
            <a:ext cx="5029200" cy="3603093"/>
          </a:xfrm>
        </p:spPr>
        <p:txBody>
          <a:bodyPr>
            <a:normAutofit fontScale="92500" lnSpcReduction="10000"/>
          </a:bodyPr>
          <a:lstStyle/>
          <a:p>
            <a:pPr marL="0" indent="0">
              <a:buNone/>
            </a:pPr>
            <a:r>
              <a:rPr lang="en-US" b="1" dirty="0"/>
              <a:t>Explanation</a:t>
            </a:r>
          </a:p>
          <a:p>
            <a:pPr>
              <a:lnSpc>
                <a:spcPct val="110000"/>
              </a:lnSpc>
            </a:pPr>
            <a:r>
              <a:rPr lang="en-US" dirty="0"/>
              <a:t>Here, the idea is the same, but the wording and sentence structure are different, making it an original expression.</a:t>
            </a:r>
          </a:p>
          <a:p>
            <a:pPr>
              <a:lnSpc>
                <a:spcPct val="110000"/>
              </a:lnSpc>
              <a:spcBef>
                <a:spcPts val="0"/>
              </a:spcBef>
              <a:spcAft>
                <a:spcPts val="0"/>
              </a:spcAft>
            </a:pPr>
            <a:r>
              <a:rPr lang="en-US" dirty="0"/>
              <a:t>To avoid plagiarism, the source of this information should be cited, like so: </a:t>
            </a:r>
            <a:r>
              <a:rPr lang="en-US" i="1" dirty="0"/>
              <a:t>"According to climate experts, weather events such as storms, wildfires, and droughts are becoming more frequent and severe due to climate change (Source).”</a:t>
            </a:r>
            <a:endParaRPr lang="en-US" dirty="0"/>
          </a:p>
          <a:p>
            <a:endParaRPr lang="en-US" dirty="0"/>
          </a:p>
        </p:txBody>
      </p:sp>
      <p:sp>
        <p:nvSpPr>
          <p:cNvPr id="6" name="Title 1">
            <a:extLst>
              <a:ext uri="{FF2B5EF4-FFF2-40B4-BE49-F238E27FC236}">
                <a16:creationId xmlns:a16="http://schemas.microsoft.com/office/drawing/2014/main" id="{E35217C0-624B-4E02-BE37-CB93C6694A7A}"/>
              </a:ext>
            </a:extLst>
          </p:cNvPr>
          <p:cNvSpPr txBox="1">
            <a:spLocks/>
          </p:cNvSpPr>
          <p:nvPr/>
        </p:nvSpPr>
        <p:spPr>
          <a:xfrm>
            <a:off x="2611808" y="808056"/>
            <a:ext cx="7958331" cy="1077229"/>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a:lstStyle>
          <a:p>
            <a:r>
              <a:rPr lang="en-US"/>
              <a:t>Paraphrasing vs. Plagiarism</a:t>
            </a:r>
            <a:endParaRPr lang="en-US" dirty="0"/>
          </a:p>
        </p:txBody>
      </p:sp>
    </p:spTree>
    <p:extLst>
      <p:ext uri="{BB962C8B-B14F-4D97-AF65-F5344CB8AC3E}">
        <p14:creationId xmlns:p14="http://schemas.microsoft.com/office/powerpoint/2010/main" val="40780050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B4EC6-C652-4EB3-BBF2-C2CF53BD42E9}"/>
              </a:ext>
            </a:extLst>
          </p:cNvPr>
          <p:cNvSpPr>
            <a:spLocks noGrp="1"/>
          </p:cNvSpPr>
          <p:nvPr>
            <p:ph type="title"/>
          </p:nvPr>
        </p:nvSpPr>
        <p:spPr>
          <a:xfrm>
            <a:off x="2130021" y="2050417"/>
            <a:ext cx="7931957" cy="1081705"/>
          </a:xfrm>
        </p:spPr>
        <p:txBody>
          <a:bodyPr>
            <a:noAutofit/>
          </a:bodyPr>
          <a:lstStyle/>
          <a:p>
            <a:pPr algn="l"/>
            <a:r>
              <a:rPr lang="en-US" sz="2400" dirty="0"/>
              <a:t>“Climate change is causing increasingly severe weather patterns, leading to more frequent and intense storms, wildfires, and droughts across the globe.”</a:t>
            </a:r>
          </a:p>
        </p:txBody>
      </p:sp>
      <p:sp>
        <p:nvSpPr>
          <p:cNvPr id="4" name="Content Placeholder 3">
            <a:extLst>
              <a:ext uri="{FF2B5EF4-FFF2-40B4-BE49-F238E27FC236}">
                <a16:creationId xmlns:a16="http://schemas.microsoft.com/office/drawing/2014/main" id="{D8128F4E-8957-40F9-B1CE-D0555E5B5BF4}"/>
              </a:ext>
            </a:extLst>
          </p:cNvPr>
          <p:cNvSpPr>
            <a:spLocks noGrp="1"/>
          </p:cNvSpPr>
          <p:nvPr>
            <p:ph sz="half" idx="1"/>
          </p:nvPr>
        </p:nvSpPr>
        <p:spPr>
          <a:xfrm>
            <a:off x="1308101" y="3864508"/>
            <a:ext cx="4597400" cy="2764891"/>
          </a:xfrm>
        </p:spPr>
        <p:txBody>
          <a:bodyPr>
            <a:normAutofit lnSpcReduction="10000"/>
          </a:bodyPr>
          <a:lstStyle/>
          <a:p>
            <a:pPr marL="0" indent="0">
              <a:buNone/>
            </a:pPr>
            <a:r>
              <a:rPr lang="en-US" b="1" dirty="0"/>
              <a:t>Inappropriate Paraphrasing (Still Plagiarism):</a:t>
            </a:r>
            <a:endParaRPr lang="en-US" dirty="0"/>
          </a:p>
          <a:p>
            <a:r>
              <a:rPr lang="en-US" i="1" dirty="0"/>
              <a:t>"Because of climate change, severe weather patterns like storms, wildfires, and droughts are happening more often around the globe."</a:t>
            </a:r>
            <a:endParaRPr lang="en-US" dirty="0"/>
          </a:p>
        </p:txBody>
      </p:sp>
      <p:sp>
        <p:nvSpPr>
          <p:cNvPr id="5" name="Content Placeholder 4">
            <a:extLst>
              <a:ext uri="{FF2B5EF4-FFF2-40B4-BE49-F238E27FC236}">
                <a16:creationId xmlns:a16="http://schemas.microsoft.com/office/drawing/2014/main" id="{3600789C-3164-4744-92BD-C3811E13ED7B}"/>
              </a:ext>
            </a:extLst>
          </p:cNvPr>
          <p:cNvSpPr>
            <a:spLocks noGrp="1"/>
          </p:cNvSpPr>
          <p:nvPr>
            <p:ph sz="half" idx="2"/>
          </p:nvPr>
        </p:nvSpPr>
        <p:spPr>
          <a:xfrm>
            <a:off x="6585364" y="3864509"/>
            <a:ext cx="4298535" cy="3167584"/>
          </a:xfrm>
        </p:spPr>
        <p:txBody>
          <a:bodyPr>
            <a:normAutofit lnSpcReduction="10000"/>
          </a:bodyPr>
          <a:lstStyle/>
          <a:p>
            <a:pPr marL="0" indent="0">
              <a:buNone/>
            </a:pPr>
            <a:r>
              <a:rPr lang="en-US" b="1" dirty="0"/>
              <a:t>Explanation</a:t>
            </a:r>
          </a:p>
          <a:p>
            <a:r>
              <a:rPr lang="en-US" dirty="0"/>
              <a:t>While there are some changes, this is still too close to the original text and lacks proper credit. It’s important to rewrite ideas more fully in your own words and always cite your sources.</a:t>
            </a:r>
          </a:p>
          <a:p>
            <a:endParaRPr lang="en-US" dirty="0"/>
          </a:p>
        </p:txBody>
      </p:sp>
      <p:sp>
        <p:nvSpPr>
          <p:cNvPr id="6" name="Title 1">
            <a:extLst>
              <a:ext uri="{FF2B5EF4-FFF2-40B4-BE49-F238E27FC236}">
                <a16:creationId xmlns:a16="http://schemas.microsoft.com/office/drawing/2014/main" id="{E35217C0-624B-4E02-BE37-CB93C6694A7A}"/>
              </a:ext>
            </a:extLst>
          </p:cNvPr>
          <p:cNvSpPr txBox="1">
            <a:spLocks/>
          </p:cNvSpPr>
          <p:nvPr/>
        </p:nvSpPr>
        <p:spPr>
          <a:xfrm>
            <a:off x="2611808" y="808056"/>
            <a:ext cx="7958331" cy="1077229"/>
          </a:xfrm>
          <a:prstGeom prst="rect">
            <a:avLst/>
          </a:prstGeom>
        </p:spPr>
        <p:txBody>
          <a:bodyPr vert="horz" lIns="91440" tIns="45720" rIns="91440" bIns="45720" rtlCol="0" anchor="t">
            <a:normAutofit/>
          </a:bodyPr>
          <a:lst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a:lstStyle>
          <a:p>
            <a:r>
              <a:rPr lang="en-US"/>
              <a:t>Paraphrasing vs. Plagiarism</a:t>
            </a:r>
            <a:endParaRPr lang="en-US" dirty="0"/>
          </a:p>
        </p:txBody>
      </p:sp>
    </p:spTree>
    <p:extLst>
      <p:ext uri="{BB962C8B-B14F-4D97-AF65-F5344CB8AC3E}">
        <p14:creationId xmlns:p14="http://schemas.microsoft.com/office/powerpoint/2010/main" val="10083884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2C2D1F"/>
      </a:dk2>
      <a:lt2>
        <a:srgbClr val="FAF2C5"/>
      </a:lt2>
      <a:accent1>
        <a:srgbClr val="EA9736"/>
      </a:accent1>
      <a:accent2>
        <a:srgbClr val="EACF56"/>
      </a:accent2>
      <a:accent3>
        <a:srgbClr val="77D4D6"/>
      </a:accent3>
      <a:accent4>
        <a:srgbClr val="54AFDC"/>
      </a:accent4>
      <a:accent5>
        <a:srgbClr val="88C363"/>
      </a:accent5>
      <a:accent6>
        <a:srgbClr val="D9D899"/>
      </a:accent6>
      <a:hlink>
        <a:srgbClr val="A7A574"/>
      </a:hlink>
      <a:folHlink>
        <a:srgbClr val="8B887A"/>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9B359FC9-1E88-4883-B31D-CCECAE2A7B38}"/>
    </a:ext>
  </a:extLst>
</a:theme>
</file>

<file path=docProps/app.xml><?xml version="1.0" encoding="utf-8"?>
<Properties xmlns="http://schemas.openxmlformats.org/officeDocument/2006/extended-properties" xmlns:vt="http://schemas.openxmlformats.org/officeDocument/2006/docPropsVTypes">
  <Template>TM16401375[[fn=Madison]]</Template>
  <TotalTime>126</TotalTime>
  <Words>3055</Words>
  <Application>Microsoft Office PowerPoint</Application>
  <PresentationFormat>Widescreen</PresentationFormat>
  <Paragraphs>130</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MS Shell Dlg 2</vt:lpstr>
      <vt:lpstr>Wingdings</vt:lpstr>
      <vt:lpstr>Wingdings 3</vt:lpstr>
      <vt:lpstr>Madison</vt:lpstr>
      <vt:lpstr>Preparing for Research</vt:lpstr>
      <vt:lpstr>Sources</vt:lpstr>
      <vt:lpstr>Taking Notes</vt:lpstr>
      <vt:lpstr>Plagiarism</vt:lpstr>
      <vt:lpstr>Paraphrasing</vt:lpstr>
      <vt:lpstr>Paraphrasing vs. Plagiarism</vt:lpstr>
      <vt:lpstr>“Climate change is causing increasingly severe weather patterns, leading to more frequent and intense storms, wildfires, and droughts across the globe.”</vt:lpstr>
      <vt:lpstr>“Climate change is causing increasingly severe weather patterns, leading to more frequent and intense storms, wildfires, and droughts across the globe.”</vt:lpstr>
      <vt:lpstr>“Climate change is causing increasingly severe weather patterns, leading to more frequent and intense storms, wildfires, and droughts across the globe.”</vt:lpstr>
      <vt:lpstr>Taking Notes</vt:lpstr>
      <vt:lpstr>Taking Notes: Class The Life of Honey Bees</vt:lpstr>
      <vt:lpstr>Taking Notes: Class The Life of Honey Bees</vt:lpstr>
      <vt:lpstr>Taking Notes: Class The Life of Honey Bees</vt:lpstr>
      <vt:lpstr>Highlight or circle the most important words or phrases that help you understand the main ideas. Look for names, dates, and important actions or events. </vt:lpstr>
      <vt:lpstr>Taking Notes: Class The Life of Honey Bees</vt:lpstr>
      <vt:lpstr>Taking Notes: Class The Life of Honey Bees</vt:lpstr>
      <vt:lpstr>Taking Notes: Class The Life of Honey Bees</vt:lpstr>
      <vt:lpstr>Taking Notes</vt:lpstr>
      <vt:lpstr>Taking Notes: Group The Building of the Canadian Pacific Railway</vt:lpstr>
      <vt:lpstr>Taking Notes: Group The Building of the Canadian Pacific Railway</vt:lpstr>
      <vt:lpstr>Taking Notes: Group The Building of the Canadian Pacific Railway</vt:lpstr>
      <vt:lpstr>Taking Notes: Group The Building of the Canadian Pacific Railway</vt:lpstr>
      <vt:lpstr>Taking Notes: Group The Building of the Canadian Pacific Railway</vt:lpstr>
      <vt:lpstr>Taking Notes: Group The Building of the Canadian Pacific Railway</vt:lpstr>
      <vt:lpstr>Taking Notes: Group The Building of the Canadian Pacific Railway</vt:lpstr>
      <vt:lpstr>Taking Notes</vt:lpstr>
      <vt:lpstr>Taking Notes: Individual The History of Canadian Voting Rights </vt:lpstr>
      <vt:lpstr>Taking Notes: Individual The History of Canadian Voting Rights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for Research</dc:title>
  <dc:creator>Colin MacKenzie</dc:creator>
  <cp:lastModifiedBy>Colin MacKenzie</cp:lastModifiedBy>
  <cp:revision>11</cp:revision>
  <dcterms:created xsi:type="dcterms:W3CDTF">2025-03-27T23:52:19Z</dcterms:created>
  <dcterms:modified xsi:type="dcterms:W3CDTF">2025-03-28T01:58:20Z</dcterms:modified>
</cp:coreProperties>
</file>