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56" r:id="rId2"/>
    <p:sldId id="257" r:id="rId3"/>
    <p:sldId id="271" r:id="rId4"/>
    <p:sldId id="270" r:id="rId5"/>
    <p:sldId id="258" r:id="rId6"/>
    <p:sldId id="259" r:id="rId7"/>
    <p:sldId id="273" r:id="rId8"/>
    <p:sldId id="272" r:id="rId9"/>
    <p:sldId id="261" r:id="rId10"/>
    <p:sldId id="260" r:id="rId11"/>
    <p:sldId id="262" r:id="rId12"/>
    <p:sldId id="263" r:id="rId13"/>
    <p:sldId id="264" r:id="rId14"/>
    <p:sldId id="269" r:id="rId15"/>
    <p:sldId id="265" r:id="rId16"/>
    <p:sldId id="268" r:id="rId17"/>
    <p:sldId id="266" r:id="rId18"/>
    <p:sldId id="274" r:id="rId19"/>
    <p:sldId id="275" r:id="rId20"/>
    <p:sldId id="276" r:id="rId21"/>
    <p:sldId id="277" r:id="rId22"/>
    <p:sldId id="26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08A184-2BBD-4B34-9399-215F4027529E}"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B52A0-AFEE-4966-9FD5-06C4D9D8639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195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08A184-2BBD-4B34-9399-215F4027529E}"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B52A0-AFEE-4966-9FD5-06C4D9D86396}" type="slidenum">
              <a:rPr lang="en-US" smtClean="0"/>
              <a:t>‹#›</a:t>
            </a:fld>
            <a:endParaRPr lang="en-US"/>
          </a:p>
        </p:txBody>
      </p:sp>
    </p:spTree>
    <p:extLst>
      <p:ext uri="{BB962C8B-B14F-4D97-AF65-F5344CB8AC3E}">
        <p14:creationId xmlns:p14="http://schemas.microsoft.com/office/powerpoint/2010/main" val="808918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08A184-2BBD-4B34-9399-215F4027529E}"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B52A0-AFEE-4966-9FD5-06C4D9D86396}" type="slidenum">
              <a:rPr lang="en-US" smtClean="0"/>
              <a:t>‹#›</a:t>
            </a:fld>
            <a:endParaRPr lang="en-US"/>
          </a:p>
        </p:txBody>
      </p:sp>
    </p:spTree>
    <p:extLst>
      <p:ext uri="{BB962C8B-B14F-4D97-AF65-F5344CB8AC3E}">
        <p14:creationId xmlns:p14="http://schemas.microsoft.com/office/powerpoint/2010/main" val="1078340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08A184-2BBD-4B34-9399-215F4027529E}"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B52A0-AFEE-4966-9FD5-06C4D9D86396}" type="slidenum">
              <a:rPr lang="en-US" smtClean="0"/>
              <a:t>‹#›</a:t>
            </a:fld>
            <a:endParaRPr lang="en-US"/>
          </a:p>
        </p:txBody>
      </p:sp>
    </p:spTree>
    <p:extLst>
      <p:ext uri="{BB962C8B-B14F-4D97-AF65-F5344CB8AC3E}">
        <p14:creationId xmlns:p14="http://schemas.microsoft.com/office/powerpoint/2010/main" val="774793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08A184-2BBD-4B34-9399-215F4027529E}"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B52A0-AFEE-4966-9FD5-06C4D9D8639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1467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08A184-2BBD-4B34-9399-215F4027529E}" type="datetimeFigureOut">
              <a:rPr lang="en-US" smtClean="0"/>
              <a:t>7/3/2025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B52A0-AFEE-4966-9FD5-06C4D9D86396}" type="slidenum">
              <a:rPr lang="en-US" smtClean="0"/>
              <a:t>‹#›</a:t>
            </a:fld>
            <a:endParaRPr lang="en-US"/>
          </a:p>
        </p:txBody>
      </p:sp>
    </p:spTree>
    <p:extLst>
      <p:ext uri="{BB962C8B-B14F-4D97-AF65-F5344CB8AC3E}">
        <p14:creationId xmlns:p14="http://schemas.microsoft.com/office/powerpoint/2010/main" val="3481681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08A184-2BBD-4B34-9399-215F4027529E}" type="datetimeFigureOut">
              <a:rPr lang="en-US" smtClean="0"/>
              <a:t>7/3/2025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8B52A0-AFEE-4966-9FD5-06C4D9D86396}" type="slidenum">
              <a:rPr lang="en-US" smtClean="0"/>
              <a:t>‹#›</a:t>
            </a:fld>
            <a:endParaRPr lang="en-US"/>
          </a:p>
        </p:txBody>
      </p:sp>
    </p:spTree>
    <p:extLst>
      <p:ext uri="{BB962C8B-B14F-4D97-AF65-F5344CB8AC3E}">
        <p14:creationId xmlns:p14="http://schemas.microsoft.com/office/powerpoint/2010/main" val="3668532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08A184-2BBD-4B34-9399-215F4027529E}" type="datetimeFigureOut">
              <a:rPr lang="en-US" smtClean="0"/>
              <a:t>7/3/2025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8B52A0-AFEE-4966-9FD5-06C4D9D86396}" type="slidenum">
              <a:rPr lang="en-US" smtClean="0"/>
              <a:t>‹#›</a:t>
            </a:fld>
            <a:endParaRPr lang="en-US"/>
          </a:p>
        </p:txBody>
      </p:sp>
    </p:spTree>
    <p:extLst>
      <p:ext uri="{BB962C8B-B14F-4D97-AF65-F5344CB8AC3E}">
        <p14:creationId xmlns:p14="http://schemas.microsoft.com/office/powerpoint/2010/main" val="61834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008A184-2BBD-4B34-9399-215F4027529E}" type="datetimeFigureOut">
              <a:rPr lang="en-US" smtClean="0"/>
              <a:t>7/3/2025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A8B52A0-AFEE-4966-9FD5-06C4D9D86396}" type="slidenum">
              <a:rPr lang="en-US" smtClean="0"/>
              <a:t>‹#›</a:t>
            </a:fld>
            <a:endParaRPr lang="en-US"/>
          </a:p>
        </p:txBody>
      </p:sp>
    </p:spTree>
    <p:extLst>
      <p:ext uri="{BB962C8B-B14F-4D97-AF65-F5344CB8AC3E}">
        <p14:creationId xmlns:p14="http://schemas.microsoft.com/office/powerpoint/2010/main" val="2965910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008A184-2BBD-4B34-9399-215F4027529E}" type="datetimeFigureOut">
              <a:rPr lang="en-US" smtClean="0"/>
              <a:t>7/3/2025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A8B52A0-AFEE-4966-9FD5-06C4D9D86396}" type="slidenum">
              <a:rPr lang="en-US" smtClean="0"/>
              <a:t>‹#›</a:t>
            </a:fld>
            <a:endParaRPr lang="en-US"/>
          </a:p>
        </p:txBody>
      </p:sp>
    </p:spTree>
    <p:extLst>
      <p:ext uri="{BB962C8B-B14F-4D97-AF65-F5344CB8AC3E}">
        <p14:creationId xmlns:p14="http://schemas.microsoft.com/office/powerpoint/2010/main" val="2227515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008A184-2BBD-4B34-9399-215F4027529E}" type="datetimeFigureOut">
              <a:rPr lang="en-US" smtClean="0"/>
              <a:t>7/3/2025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B52A0-AFEE-4966-9FD5-06C4D9D86396}" type="slidenum">
              <a:rPr lang="en-US" smtClean="0"/>
              <a:t>‹#›</a:t>
            </a:fld>
            <a:endParaRPr lang="en-US"/>
          </a:p>
        </p:txBody>
      </p:sp>
    </p:spTree>
    <p:extLst>
      <p:ext uri="{BB962C8B-B14F-4D97-AF65-F5344CB8AC3E}">
        <p14:creationId xmlns:p14="http://schemas.microsoft.com/office/powerpoint/2010/main" val="53971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008A184-2BBD-4B34-9399-215F4027529E}" type="datetimeFigureOut">
              <a:rPr lang="en-US" smtClean="0"/>
              <a:t>7/3/2025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A8B52A0-AFEE-4966-9FD5-06C4D9D8639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401314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EF1FC-BF19-4E33-A631-5B0E608FF524}"/>
              </a:ext>
            </a:extLst>
          </p:cNvPr>
          <p:cNvSpPr>
            <a:spLocks noGrp="1"/>
          </p:cNvSpPr>
          <p:nvPr>
            <p:ph type="ctrTitle"/>
          </p:nvPr>
        </p:nvSpPr>
        <p:spPr/>
        <p:txBody>
          <a:bodyPr/>
          <a:lstStyle/>
          <a:p>
            <a:r>
              <a:rPr lang="en-US" dirty="0"/>
              <a:t>The 5W’s: From Comprehension to Inquiry</a:t>
            </a:r>
          </a:p>
        </p:txBody>
      </p:sp>
      <p:sp>
        <p:nvSpPr>
          <p:cNvPr id="3" name="Subtitle 2">
            <a:extLst>
              <a:ext uri="{FF2B5EF4-FFF2-40B4-BE49-F238E27FC236}">
                <a16:creationId xmlns:a16="http://schemas.microsoft.com/office/drawing/2014/main" id="{3CFBC543-BC0D-42C7-A655-B477D4215725}"/>
              </a:ext>
            </a:extLst>
          </p:cNvPr>
          <p:cNvSpPr>
            <a:spLocks noGrp="1"/>
          </p:cNvSpPr>
          <p:nvPr>
            <p:ph type="subTitle" idx="1"/>
          </p:nvPr>
        </p:nvSpPr>
        <p:spPr/>
        <p:txBody>
          <a:bodyPr/>
          <a:lstStyle/>
          <a:p>
            <a:r>
              <a:rPr lang="en-US" dirty="0"/>
              <a:t>Learning to Ask Great Questions for Comprehension </a:t>
            </a:r>
          </a:p>
        </p:txBody>
      </p:sp>
    </p:spTree>
    <p:extLst>
      <p:ext uri="{BB962C8B-B14F-4D97-AF65-F5344CB8AC3E}">
        <p14:creationId xmlns:p14="http://schemas.microsoft.com/office/powerpoint/2010/main" val="3826558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7B3E4-48E0-40EB-B7BB-40863B224507}"/>
              </a:ext>
            </a:extLst>
          </p:cNvPr>
          <p:cNvSpPr>
            <a:spLocks noGrp="1"/>
          </p:cNvSpPr>
          <p:nvPr>
            <p:ph type="title"/>
          </p:nvPr>
        </p:nvSpPr>
        <p:spPr>
          <a:xfrm>
            <a:off x="1097280" y="286603"/>
            <a:ext cx="10058400" cy="1109711"/>
          </a:xfrm>
        </p:spPr>
        <p:txBody>
          <a:bodyPr/>
          <a:lstStyle/>
          <a:p>
            <a:r>
              <a:rPr lang="en-US" dirty="0"/>
              <a:t>The Secret in the Old Attic</a:t>
            </a:r>
          </a:p>
        </p:txBody>
      </p:sp>
      <p:sp>
        <p:nvSpPr>
          <p:cNvPr id="3" name="Content Placeholder 2">
            <a:extLst>
              <a:ext uri="{FF2B5EF4-FFF2-40B4-BE49-F238E27FC236}">
                <a16:creationId xmlns:a16="http://schemas.microsoft.com/office/drawing/2014/main" id="{B2A1A734-F94B-4AF9-A71A-41E8CE075AB5}"/>
              </a:ext>
            </a:extLst>
          </p:cNvPr>
          <p:cNvSpPr>
            <a:spLocks noGrp="1"/>
          </p:cNvSpPr>
          <p:nvPr>
            <p:ph idx="1"/>
          </p:nvPr>
        </p:nvSpPr>
        <p:spPr>
          <a:xfrm>
            <a:off x="714220" y="1981659"/>
            <a:ext cx="10058400" cy="4023360"/>
          </a:xfrm>
        </p:spPr>
        <p:txBody>
          <a:bodyPr>
            <a:normAutofit lnSpcReduction="10000"/>
          </a:bodyPr>
          <a:lstStyle/>
          <a:p>
            <a:r>
              <a:rPr lang="en-US" dirty="0"/>
              <a:t>Liam had never been in his grandmother’s attic before. She always said there was nothing but old junk up there. But on a rainy Saturday afternoon, with nothing else to do, curiosity got the better of him.</a:t>
            </a:r>
          </a:p>
          <a:p>
            <a:r>
              <a:rPr lang="en-US" dirty="0"/>
              <a:t>Climbing the creaky stairs, Liam’s flashlight swept over stacks of dusty boxes and faded furniture. As he moved deeper into the attic, something caught his eye — a small wooden chest tucked behind an old rocking chair.</a:t>
            </a:r>
          </a:p>
          <a:p>
            <a:r>
              <a:rPr lang="en-US" dirty="0"/>
              <a:t>He knelt beside it and tried to lift the lid. It was locked. Liam’s mind raced. What could be inside? And why had his grandmother kept it hidden all these years?</a:t>
            </a:r>
          </a:p>
          <a:p>
            <a:r>
              <a:rPr lang="en-US" dirty="0"/>
              <a:t>When he mentioned it at dinner, his grandmother’s eyes widened, and she quickly changed the subject. “There’s nothing important up there, Liam,” she said with a forced smile.</a:t>
            </a:r>
          </a:p>
          <a:p>
            <a:r>
              <a:rPr lang="en-US" dirty="0"/>
              <a:t>But Liam wasn’t convinced. The next day, he was determined to find the key. What secret was his grandmother trying to keep?</a:t>
            </a:r>
          </a:p>
          <a:p>
            <a:pPr marL="0" indent="0">
              <a:buNone/>
            </a:pPr>
            <a:endParaRPr lang="en-US" dirty="0"/>
          </a:p>
        </p:txBody>
      </p:sp>
    </p:spTree>
    <p:extLst>
      <p:ext uri="{BB962C8B-B14F-4D97-AF65-F5344CB8AC3E}">
        <p14:creationId xmlns:p14="http://schemas.microsoft.com/office/powerpoint/2010/main" val="340273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6C64-C060-4DD4-8876-8E27B9555A3F}"/>
              </a:ext>
            </a:extLst>
          </p:cNvPr>
          <p:cNvSpPr>
            <a:spLocks noGrp="1"/>
          </p:cNvSpPr>
          <p:nvPr>
            <p:ph type="title"/>
          </p:nvPr>
        </p:nvSpPr>
        <p:spPr/>
        <p:txBody>
          <a:bodyPr>
            <a:noAutofit/>
          </a:bodyPr>
          <a:lstStyle/>
          <a:p>
            <a:r>
              <a:rPr lang="en-US" sz="3600" b="1" dirty="0"/>
              <a:t>Instructions:</a:t>
            </a:r>
            <a:br>
              <a:rPr lang="en-US" sz="3600" dirty="0"/>
            </a:br>
            <a:r>
              <a:rPr lang="en-US" sz="3600" dirty="0"/>
              <a:t>Read the story carefully and answer the questions below. Use complete sentences where possible.</a:t>
            </a:r>
          </a:p>
        </p:txBody>
      </p:sp>
      <p:sp>
        <p:nvSpPr>
          <p:cNvPr id="3" name="Content Placeholder 2">
            <a:extLst>
              <a:ext uri="{FF2B5EF4-FFF2-40B4-BE49-F238E27FC236}">
                <a16:creationId xmlns:a16="http://schemas.microsoft.com/office/drawing/2014/main" id="{BB70B52A-BB9E-4C8D-8C7C-377070E8152B}"/>
              </a:ext>
            </a:extLst>
          </p:cNvPr>
          <p:cNvSpPr>
            <a:spLocks noGrp="1"/>
          </p:cNvSpPr>
          <p:nvPr>
            <p:ph idx="1"/>
          </p:nvPr>
        </p:nvSpPr>
        <p:spPr>
          <a:xfrm>
            <a:off x="1097280" y="2080260"/>
            <a:ext cx="10058400" cy="3788834"/>
          </a:xfrm>
        </p:spPr>
        <p:txBody>
          <a:bodyPr>
            <a:normAutofit fontScale="92500" lnSpcReduction="10000"/>
          </a:bodyPr>
          <a:lstStyle/>
          <a:p>
            <a:r>
              <a:rPr lang="en-US" sz="2800" dirty="0"/>
              <a:t>1. </a:t>
            </a:r>
            <a:r>
              <a:rPr lang="en-US" sz="2800" b="1" dirty="0"/>
              <a:t>Who</a:t>
            </a:r>
            <a:r>
              <a:rPr lang="en-US" sz="2800" dirty="0"/>
              <a:t> discovered the wooden chest?</a:t>
            </a:r>
          </a:p>
          <a:p>
            <a:r>
              <a:rPr lang="en-US" sz="2800" dirty="0"/>
              <a:t>2.</a:t>
            </a:r>
            <a:r>
              <a:rPr lang="en-US" sz="2800" b="1" dirty="0"/>
              <a:t> What</a:t>
            </a:r>
            <a:r>
              <a:rPr lang="en-US" sz="2800" dirty="0"/>
              <a:t> did Liam find unusual in the attic?</a:t>
            </a:r>
          </a:p>
          <a:p>
            <a:r>
              <a:rPr lang="en-US" sz="2800" dirty="0"/>
              <a:t>3.</a:t>
            </a:r>
            <a:r>
              <a:rPr lang="en-US" sz="2800" b="1" dirty="0"/>
              <a:t> When</a:t>
            </a:r>
            <a:r>
              <a:rPr lang="en-US" sz="2800" dirty="0"/>
              <a:t> did Liam ask his grandmother about the chest?</a:t>
            </a:r>
          </a:p>
          <a:p>
            <a:r>
              <a:rPr lang="en-US" sz="2800" dirty="0"/>
              <a:t>4.</a:t>
            </a:r>
            <a:r>
              <a:rPr lang="en-US" sz="2800" b="1" dirty="0"/>
              <a:t> Where</a:t>
            </a:r>
            <a:r>
              <a:rPr lang="en-US" sz="2800" dirty="0"/>
              <a:t> did Liam find the locked chest?</a:t>
            </a:r>
          </a:p>
          <a:p>
            <a:r>
              <a:rPr lang="en-US" sz="2800" b="1" dirty="0"/>
              <a:t>5. Why</a:t>
            </a:r>
            <a:r>
              <a:rPr lang="en-US" sz="2800" dirty="0"/>
              <a:t> was Liam curious about the chest?</a:t>
            </a:r>
          </a:p>
          <a:p>
            <a:endParaRPr lang="en-US" sz="2800" dirty="0"/>
          </a:p>
          <a:p>
            <a:r>
              <a:rPr lang="en-US" sz="2800" b="1" dirty="0"/>
              <a:t>Bonus Question: </a:t>
            </a:r>
            <a:r>
              <a:rPr lang="en-US" sz="2800" dirty="0"/>
              <a:t>If you were Liam, what would you do next to discover the secret?</a:t>
            </a:r>
          </a:p>
          <a:p>
            <a:endParaRPr lang="en-US" dirty="0"/>
          </a:p>
        </p:txBody>
      </p:sp>
    </p:spTree>
    <p:extLst>
      <p:ext uri="{BB962C8B-B14F-4D97-AF65-F5344CB8AC3E}">
        <p14:creationId xmlns:p14="http://schemas.microsoft.com/office/powerpoint/2010/main" val="385954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38097A-E626-4C02-94C9-D4A98A189A3F}"/>
              </a:ext>
            </a:extLst>
          </p:cNvPr>
          <p:cNvSpPr>
            <a:spLocks noGrp="1"/>
          </p:cNvSpPr>
          <p:nvPr>
            <p:ph type="ctrTitle"/>
          </p:nvPr>
        </p:nvSpPr>
        <p:spPr/>
        <p:txBody>
          <a:bodyPr/>
          <a:lstStyle/>
          <a:p>
            <a:r>
              <a:rPr lang="en-US" dirty="0"/>
              <a:t>Using the 5Ws + How to Focus a Research Topic</a:t>
            </a:r>
          </a:p>
        </p:txBody>
      </p:sp>
      <p:sp>
        <p:nvSpPr>
          <p:cNvPr id="5" name="Subtitle 4">
            <a:extLst>
              <a:ext uri="{FF2B5EF4-FFF2-40B4-BE49-F238E27FC236}">
                <a16:creationId xmlns:a16="http://schemas.microsoft.com/office/drawing/2014/main" id="{AC0E19A7-016A-4D0A-9BE4-ADF8D1816406}"/>
              </a:ext>
            </a:extLst>
          </p:cNvPr>
          <p:cNvSpPr>
            <a:spLocks noGrp="1"/>
          </p:cNvSpPr>
          <p:nvPr>
            <p:ph type="subTitle" idx="1"/>
          </p:nvPr>
        </p:nvSpPr>
        <p:spPr/>
        <p:txBody>
          <a:bodyPr/>
          <a:lstStyle/>
          <a:p>
            <a:r>
              <a:rPr lang="en-US" dirty="0"/>
              <a:t>From Understanding Stories to Asking Research Questions</a:t>
            </a:r>
          </a:p>
        </p:txBody>
      </p:sp>
    </p:spTree>
    <p:extLst>
      <p:ext uri="{BB962C8B-B14F-4D97-AF65-F5344CB8AC3E}">
        <p14:creationId xmlns:p14="http://schemas.microsoft.com/office/powerpoint/2010/main" val="113503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C1C7B-C800-45EA-8DC8-33AFBF47F688}"/>
              </a:ext>
            </a:extLst>
          </p:cNvPr>
          <p:cNvSpPr>
            <a:spLocks noGrp="1"/>
          </p:cNvSpPr>
          <p:nvPr>
            <p:ph type="title"/>
          </p:nvPr>
        </p:nvSpPr>
        <p:spPr/>
        <p:txBody>
          <a:bodyPr/>
          <a:lstStyle/>
          <a:p>
            <a:r>
              <a:rPr lang="en-US" dirty="0"/>
              <a:t>Using the 5Ws + How </a:t>
            </a:r>
            <a:br>
              <a:rPr lang="en-US" dirty="0"/>
            </a:br>
            <a:r>
              <a:rPr lang="en-US" dirty="0"/>
              <a:t>to Focus a Research Topic</a:t>
            </a:r>
          </a:p>
        </p:txBody>
      </p:sp>
      <p:sp>
        <p:nvSpPr>
          <p:cNvPr id="3" name="Content Placeholder 2">
            <a:extLst>
              <a:ext uri="{FF2B5EF4-FFF2-40B4-BE49-F238E27FC236}">
                <a16:creationId xmlns:a16="http://schemas.microsoft.com/office/drawing/2014/main" id="{32CDFA01-0104-4976-A191-CC8D79801C4C}"/>
              </a:ext>
            </a:extLst>
          </p:cNvPr>
          <p:cNvSpPr>
            <a:spLocks noGrp="1"/>
          </p:cNvSpPr>
          <p:nvPr>
            <p:ph idx="1"/>
          </p:nvPr>
        </p:nvSpPr>
        <p:spPr>
          <a:xfrm>
            <a:off x="1097280" y="1845734"/>
            <a:ext cx="10058400" cy="4332644"/>
          </a:xfrm>
        </p:spPr>
        <p:txBody>
          <a:bodyPr>
            <a:normAutofit/>
          </a:bodyPr>
          <a:lstStyle/>
          <a:p>
            <a:endParaRPr lang="en-US" sz="2800" dirty="0"/>
          </a:p>
          <a:p>
            <a:r>
              <a:rPr lang="en-US" sz="2800" dirty="0"/>
              <a:t>You’ve learned how to use the 5Ws to understand a story. Now, we can also use the 5Ws — and </a:t>
            </a:r>
            <a:r>
              <a:rPr lang="en-US" sz="2800" i="1" dirty="0"/>
              <a:t>How</a:t>
            </a:r>
            <a:r>
              <a:rPr lang="en-US" sz="2800" dirty="0"/>
              <a:t> — to help us plan and focus a research project!</a:t>
            </a:r>
          </a:p>
          <a:p>
            <a:endParaRPr lang="en-US" sz="2800" dirty="0"/>
          </a:p>
          <a:p>
            <a:r>
              <a:rPr lang="en-US" sz="2800" dirty="0"/>
              <a:t>Instead of picking a huge topic like “Dinosaurs” or “World War 1,” good researchers ask </a:t>
            </a:r>
            <a:r>
              <a:rPr lang="en-US" sz="2800" b="1" dirty="0"/>
              <a:t>specific questions</a:t>
            </a:r>
            <a:r>
              <a:rPr lang="en-US" sz="2800" dirty="0"/>
              <a:t> to guide their research.</a:t>
            </a:r>
          </a:p>
          <a:p>
            <a:endParaRPr lang="en-US" dirty="0"/>
          </a:p>
        </p:txBody>
      </p:sp>
    </p:spTree>
    <p:extLst>
      <p:ext uri="{BB962C8B-B14F-4D97-AF65-F5344CB8AC3E}">
        <p14:creationId xmlns:p14="http://schemas.microsoft.com/office/powerpoint/2010/main" val="2894711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C1C7B-C800-45EA-8DC8-33AFBF47F688}"/>
              </a:ext>
            </a:extLst>
          </p:cNvPr>
          <p:cNvSpPr>
            <a:spLocks noGrp="1"/>
          </p:cNvSpPr>
          <p:nvPr>
            <p:ph type="title"/>
          </p:nvPr>
        </p:nvSpPr>
        <p:spPr>
          <a:xfrm>
            <a:off x="1097280" y="286603"/>
            <a:ext cx="10058400" cy="1084997"/>
          </a:xfrm>
        </p:spPr>
        <p:txBody>
          <a:bodyPr/>
          <a:lstStyle/>
          <a:p>
            <a:r>
              <a:rPr lang="en-US" dirty="0"/>
              <a:t>Using the 5Ws to Focus a Research Topic</a:t>
            </a:r>
          </a:p>
        </p:txBody>
      </p:sp>
      <p:sp>
        <p:nvSpPr>
          <p:cNvPr id="3" name="Content Placeholder 2">
            <a:extLst>
              <a:ext uri="{FF2B5EF4-FFF2-40B4-BE49-F238E27FC236}">
                <a16:creationId xmlns:a16="http://schemas.microsoft.com/office/drawing/2014/main" id="{32CDFA01-0104-4976-A191-CC8D79801C4C}"/>
              </a:ext>
            </a:extLst>
          </p:cNvPr>
          <p:cNvSpPr>
            <a:spLocks noGrp="1"/>
          </p:cNvSpPr>
          <p:nvPr>
            <p:ph idx="1"/>
          </p:nvPr>
        </p:nvSpPr>
        <p:spPr>
          <a:xfrm>
            <a:off x="1097280" y="1845734"/>
            <a:ext cx="10058400" cy="4332644"/>
          </a:xfrm>
        </p:spPr>
        <p:txBody>
          <a:bodyPr>
            <a:normAutofit fontScale="92500" lnSpcReduction="10000"/>
          </a:bodyPr>
          <a:lstStyle/>
          <a:p>
            <a:r>
              <a:rPr lang="en-US" sz="2800" dirty="0"/>
              <a:t>Using the 5Ws can help you think:</a:t>
            </a:r>
          </a:p>
          <a:p>
            <a:endParaRPr lang="en-US" sz="2800" dirty="0"/>
          </a:p>
          <a:p>
            <a:pPr lvl="7"/>
            <a:r>
              <a:rPr lang="en-US" sz="2800" b="1" dirty="0"/>
              <a:t>Who</a:t>
            </a:r>
            <a:r>
              <a:rPr lang="en-US" sz="2800" dirty="0"/>
              <a:t> do I want to learn about?</a:t>
            </a:r>
          </a:p>
          <a:p>
            <a:pPr lvl="7"/>
            <a:r>
              <a:rPr lang="en-US" sz="2800" b="1" dirty="0"/>
              <a:t>What</a:t>
            </a:r>
            <a:r>
              <a:rPr lang="en-US" sz="2800" dirty="0"/>
              <a:t> part of the topic is most interesting?</a:t>
            </a:r>
          </a:p>
          <a:p>
            <a:pPr lvl="7"/>
            <a:r>
              <a:rPr lang="en-US" sz="2800" b="1" dirty="0"/>
              <a:t>When</a:t>
            </a:r>
            <a:r>
              <a:rPr lang="en-US" sz="2800" dirty="0"/>
              <a:t> did something important happen?</a:t>
            </a:r>
          </a:p>
          <a:p>
            <a:pPr lvl="7"/>
            <a:r>
              <a:rPr lang="en-US" sz="2800" b="1" dirty="0"/>
              <a:t>Where</a:t>
            </a:r>
            <a:r>
              <a:rPr lang="en-US" sz="2800" dirty="0"/>
              <a:t> did it take place?</a:t>
            </a:r>
          </a:p>
          <a:p>
            <a:pPr lvl="7"/>
            <a:r>
              <a:rPr lang="en-US" sz="2800" b="1" dirty="0"/>
              <a:t>Why</a:t>
            </a:r>
            <a:r>
              <a:rPr lang="en-US" sz="2800" dirty="0"/>
              <a:t> is this topic important?</a:t>
            </a:r>
          </a:p>
          <a:p>
            <a:pPr lvl="7"/>
            <a:r>
              <a:rPr lang="en-US" sz="2800" b="1" dirty="0"/>
              <a:t>How</a:t>
            </a:r>
            <a:r>
              <a:rPr lang="en-US" sz="2800" dirty="0"/>
              <a:t> did it happen, or how did it make a difference?</a:t>
            </a:r>
          </a:p>
          <a:p>
            <a:endParaRPr lang="en-US" sz="2800" dirty="0"/>
          </a:p>
          <a:p>
            <a:r>
              <a:rPr lang="en-US" sz="2800" dirty="0"/>
              <a:t>Let’s look at some examples!</a:t>
            </a:r>
          </a:p>
          <a:p>
            <a:endParaRPr lang="en-US" dirty="0"/>
          </a:p>
        </p:txBody>
      </p:sp>
    </p:spTree>
    <p:extLst>
      <p:ext uri="{BB962C8B-B14F-4D97-AF65-F5344CB8AC3E}">
        <p14:creationId xmlns:p14="http://schemas.microsoft.com/office/powerpoint/2010/main" val="1988890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BC433-2474-4FA8-A850-CF61823CF356}"/>
              </a:ext>
            </a:extLst>
          </p:cNvPr>
          <p:cNvSpPr>
            <a:spLocks noGrp="1"/>
          </p:cNvSpPr>
          <p:nvPr>
            <p:ph type="title"/>
          </p:nvPr>
        </p:nvSpPr>
        <p:spPr>
          <a:xfrm>
            <a:off x="1097280" y="286604"/>
            <a:ext cx="10058400" cy="1270348"/>
          </a:xfrm>
        </p:spPr>
        <p:txBody>
          <a:bodyPr/>
          <a:lstStyle/>
          <a:p>
            <a:r>
              <a:rPr lang="en-US" b="1" dirty="0"/>
              <a:t>Topic</a:t>
            </a:r>
            <a:r>
              <a:rPr lang="en-US" dirty="0"/>
              <a:t>: The Halifax Explosion</a:t>
            </a:r>
          </a:p>
        </p:txBody>
      </p:sp>
      <p:sp>
        <p:nvSpPr>
          <p:cNvPr id="3" name="Content Placeholder 2">
            <a:extLst>
              <a:ext uri="{FF2B5EF4-FFF2-40B4-BE49-F238E27FC236}">
                <a16:creationId xmlns:a16="http://schemas.microsoft.com/office/drawing/2014/main" id="{B8B07DE0-980F-46C7-8125-EA944546B17B}"/>
              </a:ext>
            </a:extLst>
          </p:cNvPr>
          <p:cNvSpPr>
            <a:spLocks noGrp="1"/>
          </p:cNvSpPr>
          <p:nvPr>
            <p:ph idx="1"/>
          </p:nvPr>
        </p:nvSpPr>
        <p:spPr>
          <a:xfrm>
            <a:off x="1097280" y="1845734"/>
            <a:ext cx="10058400" cy="4196720"/>
          </a:xfrm>
        </p:spPr>
        <p:txBody>
          <a:bodyPr>
            <a:normAutofit fontScale="92500" lnSpcReduction="10000"/>
          </a:bodyPr>
          <a:lstStyle/>
          <a:p>
            <a:r>
              <a:rPr lang="en-US" sz="2400" b="1" dirty="0"/>
              <a:t>Brainstorming with the 5Ws</a:t>
            </a:r>
            <a:r>
              <a:rPr lang="en-US" sz="2400" dirty="0"/>
              <a:t>:</a:t>
            </a:r>
          </a:p>
          <a:p>
            <a:r>
              <a:rPr lang="en-US" sz="2400" b="1" dirty="0"/>
              <a:t>Who</a:t>
            </a:r>
            <a:r>
              <a:rPr lang="en-US" sz="2400" dirty="0"/>
              <a:t> was affected by the explosion?</a:t>
            </a:r>
          </a:p>
          <a:p>
            <a:r>
              <a:rPr lang="en-US" sz="2400" b="1" dirty="0"/>
              <a:t>What</a:t>
            </a:r>
            <a:r>
              <a:rPr lang="en-US" sz="2400" dirty="0"/>
              <a:t> caused it to happen?</a:t>
            </a:r>
          </a:p>
          <a:p>
            <a:r>
              <a:rPr lang="en-US" sz="2400" b="1" dirty="0"/>
              <a:t>When</a:t>
            </a:r>
            <a:r>
              <a:rPr lang="en-US" sz="2400" dirty="0"/>
              <a:t> did it happen?</a:t>
            </a:r>
          </a:p>
          <a:p>
            <a:r>
              <a:rPr lang="en-US" sz="2400" b="1" dirty="0"/>
              <a:t>Where</a:t>
            </a:r>
            <a:r>
              <a:rPr lang="en-US" sz="2400" dirty="0"/>
              <a:t> in Halifax did it cause the most damage?</a:t>
            </a:r>
          </a:p>
          <a:p>
            <a:r>
              <a:rPr lang="en-US" sz="2400" b="1" dirty="0"/>
              <a:t>Why</a:t>
            </a:r>
            <a:r>
              <a:rPr lang="en-US" sz="2400" dirty="0"/>
              <a:t> was it one of the biggest non-nuclear explosions in history?</a:t>
            </a:r>
          </a:p>
          <a:p>
            <a:r>
              <a:rPr lang="en-US" sz="2400" b="1" dirty="0"/>
              <a:t>How</a:t>
            </a:r>
            <a:r>
              <a:rPr lang="en-US" sz="2400" dirty="0"/>
              <a:t> did the explosion impact the people, buildings, or future of Halifax?</a:t>
            </a:r>
          </a:p>
          <a:p>
            <a:br>
              <a:rPr lang="en-US" sz="2400" dirty="0"/>
            </a:br>
            <a:r>
              <a:rPr lang="en-US" sz="2400" dirty="0"/>
              <a:t>➡️ </a:t>
            </a:r>
            <a:r>
              <a:rPr lang="en-US" sz="2400" b="1" dirty="0"/>
              <a:t>Focus Question Example</a:t>
            </a:r>
            <a:r>
              <a:rPr lang="en-US" sz="2400" dirty="0"/>
              <a:t>: </a:t>
            </a:r>
            <a:r>
              <a:rPr lang="en-US" sz="2400" i="1" dirty="0"/>
              <a:t>"How did the Halifax Explosion affect families living in the North End?"</a:t>
            </a:r>
            <a:endParaRPr lang="en-US" sz="2400" dirty="0"/>
          </a:p>
          <a:p>
            <a:endParaRPr lang="en-US" sz="2400" dirty="0"/>
          </a:p>
        </p:txBody>
      </p:sp>
    </p:spTree>
    <p:extLst>
      <p:ext uri="{BB962C8B-B14F-4D97-AF65-F5344CB8AC3E}">
        <p14:creationId xmlns:p14="http://schemas.microsoft.com/office/powerpoint/2010/main" val="3047954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72FA4-6DBE-48E0-A606-FEEB4BB6C107}"/>
              </a:ext>
            </a:extLst>
          </p:cNvPr>
          <p:cNvSpPr>
            <a:spLocks noGrp="1"/>
          </p:cNvSpPr>
          <p:nvPr>
            <p:ph type="title"/>
          </p:nvPr>
        </p:nvSpPr>
        <p:spPr>
          <a:xfrm>
            <a:off x="1097280" y="286603"/>
            <a:ext cx="10058400" cy="1183851"/>
          </a:xfrm>
        </p:spPr>
        <p:txBody>
          <a:bodyPr/>
          <a:lstStyle/>
          <a:p>
            <a:r>
              <a:rPr lang="en-US" b="1" dirty="0"/>
              <a:t>Topic</a:t>
            </a:r>
            <a:r>
              <a:rPr lang="en-US" dirty="0"/>
              <a:t>: Canadian Inventions</a:t>
            </a:r>
          </a:p>
        </p:txBody>
      </p:sp>
      <p:sp>
        <p:nvSpPr>
          <p:cNvPr id="3" name="Content Placeholder 2">
            <a:extLst>
              <a:ext uri="{FF2B5EF4-FFF2-40B4-BE49-F238E27FC236}">
                <a16:creationId xmlns:a16="http://schemas.microsoft.com/office/drawing/2014/main" id="{C33434DD-A917-42DE-A746-0929A3C755E1}"/>
              </a:ext>
            </a:extLst>
          </p:cNvPr>
          <p:cNvSpPr>
            <a:spLocks noGrp="1"/>
          </p:cNvSpPr>
          <p:nvPr>
            <p:ph idx="1"/>
          </p:nvPr>
        </p:nvSpPr>
        <p:spPr>
          <a:xfrm>
            <a:off x="803189" y="1845733"/>
            <a:ext cx="10352491" cy="4394429"/>
          </a:xfrm>
        </p:spPr>
        <p:txBody>
          <a:bodyPr>
            <a:normAutofit fontScale="92500" lnSpcReduction="10000"/>
          </a:bodyPr>
          <a:lstStyle/>
          <a:p>
            <a:r>
              <a:rPr lang="en-US" sz="2400" b="1" dirty="0"/>
              <a:t>Brainstorming with the 5Ws</a:t>
            </a:r>
            <a:r>
              <a:rPr lang="en-US" sz="2400" dirty="0"/>
              <a:t>:</a:t>
            </a:r>
          </a:p>
          <a:p>
            <a:r>
              <a:rPr lang="en-US" sz="2400" b="1" dirty="0"/>
              <a:t>Who</a:t>
            </a:r>
            <a:r>
              <a:rPr lang="en-US" sz="2400" dirty="0"/>
              <a:t> invented it?</a:t>
            </a:r>
          </a:p>
          <a:p>
            <a:r>
              <a:rPr lang="en-US" sz="2400" b="1" dirty="0"/>
              <a:t>What</a:t>
            </a:r>
            <a:r>
              <a:rPr lang="en-US" sz="2400" dirty="0"/>
              <a:t> problem did the invention solve?</a:t>
            </a:r>
          </a:p>
          <a:p>
            <a:r>
              <a:rPr lang="en-US" sz="2400" b="1" dirty="0"/>
              <a:t>When</a:t>
            </a:r>
            <a:r>
              <a:rPr lang="en-US" sz="2400" dirty="0"/>
              <a:t> was it created?</a:t>
            </a:r>
          </a:p>
          <a:p>
            <a:r>
              <a:rPr lang="en-US" sz="2400" b="1" dirty="0"/>
              <a:t>Where</a:t>
            </a:r>
            <a:r>
              <a:rPr lang="en-US" sz="2400" dirty="0"/>
              <a:t> in Canada was it developed?</a:t>
            </a:r>
          </a:p>
          <a:p>
            <a:r>
              <a:rPr lang="en-US" sz="2400" b="1" dirty="0"/>
              <a:t>Why</a:t>
            </a:r>
            <a:r>
              <a:rPr lang="en-US" sz="2400" dirty="0"/>
              <a:t> is it still important today?</a:t>
            </a:r>
          </a:p>
          <a:p>
            <a:r>
              <a:rPr lang="en-US" sz="2400" b="1" dirty="0"/>
              <a:t>How</a:t>
            </a:r>
            <a:r>
              <a:rPr lang="en-US" sz="2400" dirty="0"/>
              <a:t> does the invention work or help people?</a:t>
            </a:r>
          </a:p>
          <a:p>
            <a:endParaRPr lang="en-US" sz="2400" dirty="0"/>
          </a:p>
          <a:p>
            <a:r>
              <a:rPr lang="en-US" sz="2400" dirty="0"/>
              <a:t>➡️ </a:t>
            </a:r>
            <a:r>
              <a:rPr lang="en-US" sz="2400" b="1" dirty="0"/>
              <a:t>Focus Question Example</a:t>
            </a:r>
            <a:r>
              <a:rPr lang="en-US" sz="2400" dirty="0"/>
              <a:t>:</a:t>
            </a:r>
            <a:br>
              <a:rPr lang="en-US" sz="2400" dirty="0"/>
            </a:br>
            <a:r>
              <a:rPr lang="en-US" sz="2400" i="1" dirty="0"/>
              <a:t>"Why was the invention of insulin by Canadian doctors so important to the world?"</a:t>
            </a:r>
            <a:endParaRPr lang="en-US" sz="2400" dirty="0"/>
          </a:p>
          <a:p>
            <a:endParaRPr lang="en-US" sz="2400" dirty="0"/>
          </a:p>
        </p:txBody>
      </p:sp>
    </p:spTree>
    <p:extLst>
      <p:ext uri="{BB962C8B-B14F-4D97-AF65-F5344CB8AC3E}">
        <p14:creationId xmlns:p14="http://schemas.microsoft.com/office/powerpoint/2010/main" val="3502772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AA0F5-4490-4703-935C-E8E88E5B5BFC}"/>
              </a:ext>
            </a:extLst>
          </p:cNvPr>
          <p:cNvSpPr>
            <a:spLocks noGrp="1"/>
          </p:cNvSpPr>
          <p:nvPr>
            <p:ph type="title"/>
          </p:nvPr>
        </p:nvSpPr>
        <p:spPr>
          <a:xfrm>
            <a:off x="1097280" y="286603"/>
            <a:ext cx="10058400" cy="1122067"/>
          </a:xfrm>
        </p:spPr>
        <p:txBody>
          <a:bodyPr/>
          <a:lstStyle/>
          <a:p>
            <a:r>
              <a:rPr lang="en-US" b="1" dirty="0"/>
              <a:t>Topic</a:t>
            </a:r>
            <a:r>
              <a:rPr lang="en-US" dirty="0"/>
              <a:t>: The Underground Railroad</a:t>
            </a:r>
          </a:p>
        </p:txBody>
      </p:sp>
      <p:sp>
        <p:nvSpPr>
          <p:cNvPr id="3" name="Content Placeholder 2">
            <a:extLst>
              <a:ext uri="{FF2B5EF4-FFF2-40B4-BE49-F238E27FC236}">
                <a16:creationId xmlns:a16="http://schemas.microsoft.com/office/drawing/2014/main" id="{C7C332E7-386A-4C2D-8C7D-583009A1A206}"/>
              </a:ext>
            </a:extLst>
          </p:cNvPr>
          <p:cNvSpPr>
            <a:spLocks noGrp="1"/>
          </p:cNvSpPr>
          <p:nvPr>
            <p:ph idx="1"/>
          </p:nvPr>
        </p:nvSpPr>
        <p:spPr>
          <a:xfrm>
            <a:off x="1097280" y="1845733"/>
            <a:ext cx="11094720" cy="4307931"/>
          </a:xfrm>
        </p:spPr>
        <p:txBody>
          <a:bodyPr>
            <a:normAutofit fontScale="92500" lnSpcReduction="10000"/>
          </a:bodyPr>
          <a:lstStyle/>
          <a:p>
            <a:r>
              <a:rPr lang="en-US" sz="2400" b="1" dirty="0"/>
              <a:t>Brainstorming with the 5Ws</a:t>
            </a:r>
            <a:r>
              <a:rPr lang="en-US" sz="2400" dirty="0"/>
              <a:t>:</a:t>
            </a:r>
          </a:p>
          <a:p>
            <a:r>
              <a:rPr lang="en-US" sz="2400" b="1" dirty="0"/>
              <a:t>Who </a:t>
            </a:r>
            <a:r>
              <a:rPr lang="en-US" sz="2400" dirty="0"/>
              <a:t>from Canada helped enslaved people escape to freedom?</a:t>
            </a:r>
          </a:p>
          <a:p>
            <a:r>
              <a:rPr lang="en-US" sz="2400" b="1" dirty="0"/>
              <a:t>What</a:t>
            </a:r>
            <a:r>
              <a:rPr lang="en-US" sz="2400" dirty="0"/>
              <a:t> routes were taken to reach Canada?</a:t>
            </a:r>
          </a:p>
          <a:p>
            <a:r>
              <a:rPr lang="en-US" sz="2400" b="1" dirty="0"/>
              <a:t>When</a:t>
            </a:r>
            <a:r>
              <a:rPr lang="en-US" sz="2400" dirty="0"/>
              <a:t> was the Underground Railroad most active?</a:t>
            </a:r>
          </a:p>
          <a:p>
            <a:r>
              <a:rPr lang="en-US" sz="2400" b="1" dirty="0"/>
              <a:t>Where</a:t>
            </a:r>
            <a:r>
              <a:rPr lang="en-US" sz="2400" dirty="0"/>
              <a:t> did many people settle after reaching Canada?</a:t>
            </a:r>
          </a:p>
          <a:p>
            <a:r>
              <a:rPr lang="en-US" sz="2400" b="1" dirty="0"/>
              <a:t>Why</a:t>
            </a:r>
            <a:r>
              <a:rPr lang="en-US" sz="2400" dirty="0"/>
              <a:t> was Canada a place of freedom?</a:t>
            </a:r>
          </a:p>
          <a:p>
            <a:r>
              <a:rPr lang="en-US" sz="2400" b="1" dirty="0"/>
              <a:t>How</a:t>
            </a:r>
            <a:r>
              <a:rPr lang="en-US" sz="2400" dirty="0"/>
              <a:t> did people travel safely without being caught?</a:t>
            </a:r>
          </a:p>
          <a:p>
            <a:endParaRPr lang="en-US" sz="2400" dirty="0"/>
          </a:p>
          <a:p>
            <a:r>
              <a:rPr lang="en-US" sz="2400" dirty="0"/>
              <a:t>➡️ </a:t>
            </a:r>
            <a:r>
              <a:rPr lang="en-US" sz="2400" b="1" dirty="0"/>
              <a:t>Focus Question Example</a:t>
            </a:r>
            <a:r>
              <a:rPr lang="en-US" sz="2400" dirty="0"/>
              <a:t>:</a:t>
            </a:r>
            <a:br>
              <a:rPr lang="en-US" sz="2400" dirty="0"/>
            </a:br>
            <a:r>
              <a:rPr lang="en-US" sz="2400" i="1" dirty="0"/>
              <a:t>"Where did Black communities settle in Canada after escaping on the Underground Railroad?"</a:t>
            </a:r>
            <a:endParaRPr lang="en-US" sz="2400" dirty="0"/>
          </a:p>
          <a:p>
            <a:endParaRPr lang="en-US" sz="2400" dirty="0"/>
          </a:p>
        </p:txBody>
      </p:sp>
    </p:spTree>
    <p:extLst>
      <p:ext uri="{BB962C8B-B14F-4D97-AF65-F5344CB8AC3E}">
        <p14:creationId xmlns:p14="http://schemas.microsoft.com/office/powerpoint/2010/main" val="2639775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FF455-DDAE-4604-B64C-439129A7FD97}"/>
              </a:ext>
            </a:extLst>
          </p:cNvPr>
          <p:cNvSpPr>
            <a:spLocks noGrp="1"/>
          </p:cNvSpPr>
          <p:nvPr>
            <p:ph type="title"/>
          </p:nvPr>
        </p:nvSpPr>
        <p:spPr/>
        <p:txBody>
          <a:bodyPr/>
          <a:lstStyle/>
          <a:p>
            <a:r>
              <a:rPr lang="en-US" dirty="0"/>
              <a:t>Welcome to Question Period!</a:t>
            </a:r>
          </a:p>
        </p:txBody>
      </p:sp>
      <p:sp>
        <p:nvSpPr>
          <p:cNvPr id="3" name="Content Placeholder 2">
            <a:extLst>
              <a:ext uri="{FF2B5EF4-FFF2-40B4-BE49-F238E27FC236}">
                <a16:creationId xmlns:a16="http://schemas.microsoft.com/office/drawing/2014/main" id="{0D6C4F69-59FA-4D63-8491-DFA3F2DACFA8}"/>
              </a:ext>
            </a:extLst>
          </p:cNvPr>
          <p:cNvSpPr>
            <a:spLocks noGrp="1"/>
          </p:cNvSpPr>
          <p:nvPr>
            <p:ph idx="1"/>
          </p:nvPr>
        </p:nvSpPr>
        <p:spPr>
          <a:xfrm>
            <a:off x="1097280" y="2372496"/>
            <a:ext cx="10058400" cy="3496597"/>
          </a:xfrm>
        </p:spPr>
        <p:txBody>
          <a:bodyPr>
            <a:normAutofit lnSpcReduction="10000"/>
          </a:bodyPr>
          <a:lstStyle/>
          <a:p>
            <a:r>
              <a:rPr lang="en-US" sz="2800" dirty="0"/>
              <a:t>In this game, we’ll practice using </a:t>
            </a:r>
            <a:r>
              <a:rPr lang="en-US" sz="2800" b="1" dirty="0"/>
              <a:t>Who, What, When, Where, Why</a:t>
            </a:r>
            <a:r>
              <a:rPr lang="en-US" sz="2800" dirty="0"/>
              <a:t>, and </a:t>
            </a:r>
            <a:r>
              <a:rPr lang="en-US" sz="2800" b="1" dirty="0"/>
              <a:t>How</a:t>
            </a:r>
            <a:r>
              <a:rPr lang="en-US" sz="2800" dirty="0"/>
              <a:t> to ask great research questions.</a:t>
            </a:r>
          </a:p>
          <a:p>
            <a:br>
              <a:rPr lang="en-US" sz="2800" dirty="0"/>
            </a:br>
            <a:r>
              <a:rPr lang="en-US" sz="2800" dirty="0"/>
              <a:t>You’ll be given a topic or idea. Your challenge is to create thoughtful questions that match a type.</a:t>
            </a:r>
          </a:p>
          <a:p>
            <a:pPr algn="ctr"/>
            <a:br>
              <a:rPr lang="en-US" sz="2800" dirty="0"/>
            </a:br>
            <a:r>
              <a:rPr lang="en-US" sz="2800" dirty="0"/>
              <a:t>Let’s see how many different kinds of questions we can come up with!</a:t>
            </a:r>
          </a:p>
        </p:txBody>
      </p:sp>
    </p:spTree>
    <p:extLst>
      <p:ext uri="{BB962C8B-B14F-4D97-AF65-F5344CB8AC3E}">
        <p14:creationId xmlns:p14="http://schemas.microsoft.com/office/powerpoint/2010/main" val="1547787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37824-6A04-47BD-9D20-7DEE22AC544D}"/>
              </a:ext>
            </a:extLst>
          </p:cNvPr>
          <p:cNvSpPr>
            <a:spLocks noGrp="1"/>
          </p:cNvSpPr>
          <p:nvPr>
            <p:ph type="title"/>
          </p:nvPr>
        </p:nvSpPr>
        <p:spPr/>
        <p:txBody>
          <a:bodyPr/>
          <a:lstStyle/>
          <a:p>
            <a:r>
              <a:rPr lang="en-US" dirty="0"/>
              <a:t>Game 1 – Roll for Research</a:t>
            </a:r>
          </a:p>
        </p:txBody>
      </p:sp>
      <p:sp>
        <p:nvSpPr>
          <p:cNvPr id="3" name="Content Placeholder 2">
            <a:extLst>
              <a:ext uri="{FF2B5EF4-FFF2-40B4-BE49-F238E27FC236}">
                <a16:creationId xmlns:a16="http://schemas.microsoft.com/office/drawing/2014/main" id="{81E6EF09-0F9D-4025-BAE5-3FDA861EDE81}"/>
              </a:ext>
            </a:extLst>
          </p:cNvPr>
          <p:cNvSpPr>
            <a:spLocks noGrp="1"/>
          </p:cNvSpPr>
          <p:nvPr>
            <p:ph idx="1"/>
          </p:nvPr>
        </p:nvSpPr>
        <p:spPr>
          <a:xfrm>
            <a:off x="630195" y="1845733"/>
            <a:ext cx="10525485" cy="4369715"/>
          </a:xfrm>
        </p:spPr>
        <p:txBody>
          <a:bodyPr>
            <a:normAutofit lnSpcReduction="10000"/>
          </a:bodyPr>
          <a:lstStyle/>
          <a:p>
            <a:r>
              <a:rPr lang="en-US" sz="2800" b="1" dirty="0"/>
              <a:t>Instructions:</a:t>
            </a:r>
            <a:endParaRPr lang="en-US" sz="2800" dirty="0"/>
          </a:p>
          <a:p>
            <a:r>
              <a:rPr lang="en-US" sz="2400" dirty="0"/>
              <a:t>Grab a 6-sided die.</a:t>
            </a:r>
          </a:p>
          <a:p>
            <a:r>
              <a:rPr lang="en-US" sz="2400" dirty="0"/>
              <a:t>Each number matches a type of question:</a:t>
            </a:r>
          </a:p>
          <a:p>
            <a:pPr lvl="1"/>
            <a:r>
              <a:rPr lang="en-US" sz="2000" dirty="0"/>
              <a:t>1 = </a:t>
            </a:r>
            <a:r>
              <a:rPr lang="en-US" sz="2000" b="1" dirty="0"/>
              <a:t>Who</a:t>
            </a:r>
            <a:endParaRPr lang="en-US" sz="2000" dirty="0"/>
          </a:p>
          <a:p>
            <a:pPr lvl="1"/>
            <a:r>
              <a:rPr lang="en-US" sz="2000" dirty="0"/>
              <a:t>2 = </a:t>
            </a:r>
            <a:r>
              <a:rPr lang="en-US" sz="2000" b="1" dirty="0"/>
              <a:t>What</a:t>
            </a:r>
            <a:endParaRPr lang="en-US" sz="2000" dirty="0"/>
          </a:p>
          <a:p>
            <a:pPr lvl="1"/>
            <a:r>
              <a:rPr lang="en-US" sz="2000" dirty="0"/>
              <a:t>3 = </a:t>
            </a:r>
            <a:r>
              <a:rPr lang="en-US" sz="2000" b="1" dirty="0"/>
              <a:t>When</a:t>
            </a:r>
            <a:endParaRPr lang="en-US" sz="2000" dirty="0"/>
          </a:p>
          <a:p>
            <a:pPr lvl="1"/>
            <a:r>
              <a:rPr lang="en-US" sz="2000" dirty="0"/>
              <a:t>4 = </a:t>
            </a:r>
            <a:r>
              <a:rPr lang="en-US" sz="2000" b="1" dirty="0"/>
              <a:t>Where</a:t>
            </a:r>
            <a:endParaRPr lang="en-US" sz="2000" dirty="0"/>
          </a:p>
          <a:p>
            <a:pPr lvl="1"/>
            <a:r>
              <a:rPr lang="en-US" sz="2000" dirty="0"/>
              <a:t>5 = </a:t>
            </a:r>
            <a:r>
              <a:rPr lang="en-US" sz="2000" b="1" dirty="0"/>
              <a:t>Why</a:t>
            </a:r>
            <a:endParaRPr lang="en-US" sz="2000" dirty="0"/>
          </a:p>
          <a:p>
            <a:pPr lvl="1"/>
            <a:r>
              <a:rPr lang="en-US" sz="2000" dirty="0"/>
              <a:t>6 = </a:t>
            </a:r>
            <a:r>
              <a:rPr lang="en-US" sz="2000" b="1" dirty="0"/>
              <a:t>How</a:t>
            </a:r>
            <a:endParaRPr lang="en-US" sz="2000" dirty="0"/>
          </a:p>
          <a:p>
            <a:r>
              <a:rPr lang="en-US" sz="2400" dirty="0"/>
              <a:t>Roll the die and ask a question that fits your number, based on the given topic.</a:t>
            </a:r>
          </a:p>
          <a:p>
            <a:r>
              <a:rPr lang="en-US" sz="2400" dirty="0"/>
              <a:t>Try to make your question clear, specific, and something you could research.</a:t>
            </a:r>
          </a:p>
          <a:p>
            <a:endParaRPr lang="en-US" dirty="0"/>
          </a:p>
        </p:txBody>
      </p:sp>
    </p:spTree>
    <p:extLst>
      <p:ext uri="{BB962C8B-B14F-4D97-AF65-F5344CB8AC3E}">
        <p14:creationId xmlns:p14="http://schemas.microsoft.com/office/powerpoint/2010/main" val="355590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8C8FE-537F-4F26-A5F8-8448E87E514A}"/>
              </a:ext>
            </a:extLst>
          </p:cNvPr>
          <p:cNvSpPr>
            <a:spLocks noGrp="1"/>
          </p:cNvSpPr>
          <p:nvPr>
            <p:ph type="title"/>
          </p:nvPr>
        </p:nvSpPr>
        <p:spPr>
          <a:xfrm>
            <a:off x="1097280" y="286604"/>
            <a:ext cx="10058400" cy="1159138"/>
          </a:xfrm>
        </p:spPr>
        <p:txBody>
          <a:bodyPr>
            <a:normAutofit/>
          </a:bodyPr>
          <a:lstStyle/>
          <a:p>
            <a:r>
              <a:rPr lang="en-US" b="1" i="1" dirty="0"/>
              <a:t>The Disappearance at Maplewood Library</a:t>
            </a:r>
            <a:endParaRPr lang="en-US" dirty="0"/>
          </a:p>
        </p:txBody>
      </p:sp>
      <p:sp>
        <p:nvSpPr>
          <p:cNvPr id="3" name="Content Placeholder 2">
            <a:extLst>
              <a:ext uri="{FF2B5EF4-FFF2-40B4-BE49-F238E27FC236}">
                <a16:creationId xmlns:a16="http://schemas.microsoft.com/office/drawing/2014/main" id="{6887802E-8C47-4C05-BF11-2DE9E6D328AD}"/>
              </a:ext>
            </a:extLst>
          </p:cNvPr>
          <p:cNvSpPr>
            <a:spLocks noGrp="1"/>
          </p:cNvSpPr>
          <p:nvPr>
            <p:ph idx="1"/>
          </p:nvPr>
        </p:nvSpPr>
        <p:spPr>
          <a:xfrm>
            <a:off x="247135" y="1845734"/>
            <a:ext cx="11738919" cy="4357358"/>
          </a:xfrm>
        </p:spPr>
        <p:txBody>
          <a:bodyPr>
            <a:normAutofit lnSpcReduction="10000"/>
          </a:bodyPr>
          <a:lstStyle/>
          <a:p>
            <a:pPr marL="0" indent="0">
              <a:buNone/>
            </a:pPr>
            <a:r>
              <a:rPr lang="en-US" dirty="0"/>
              <a:t>	It was a quiet Friday afternoon when Emily decided to stop by the Maplewood Library after school. She needed a few books for her history project and figured she’d be in and out in no time. As she walked between the tall shelves, she noticed Mr. Harris, the librarian, looking unusually nervous. He kept glancing toward the back room and checking his watch.</a:t>
            </a:r>
          </a:p>
          <a:p>
            <a:pPr marL="0" indent="0">
              <a:buNone/>
            </a:pPr>
            <a:r>
              <a:rPr lang="en-US" dirty="0"/>
              <a:t>	Curious, Emily wandered closer. She heard a faint thud from behind the door marked </a:t>
            </a:r>
            <a:r>
              <a:rPr lang="en-US" i="1" dirty="0"/>
              <a:t>“Staff Only.”</a:t>
            </a:r>
            <a:r>
              <a:rPr lang="en-US" dirty="0"/>
              <a:t> Her heart pounded. Was someone back there? As she leaned in to listen, the door suddenly creaked open. A man in a dark jacket slipped out, carrying a box. He didn’t see Emily as he hurried past, disappearing out the back exit.</a:t>
            </a:r>
          </a:p>
          <a:p>
            <a:pPr marL="0" indent="0">
              <a:buNone/>
            </a:pPr>
            <a:r>
              <a:rPr lang="en-US" dirty="0"/>
              <a:t>	When Emily peeked inside the room, she saw the library’s donation jar — empty. The money that had been raised for new books was gone. She rushed to tell Mr. Harris, but when they returned, the room was empty.</a:t>
            </a:r>
          </a:p>
          <a:p>
            <a:pPr marL="0" indent="0">
              <a:buNone/>
            </a:pPr>
            <a:r>
              <a:rPr lang="en-US" dirty="0"/>
              <a:t>	“I knew something felt off,” Mr. Harris muttered, shaking his head. “We’ll have to check the security cameras.”</a:t>
            </a:r>
          </a:p>
          <a:p>
            <a:pPr marL="0" indent="0">
              <a:buNone/>
            </a:pPr>
            <a:r>
              <a:rPr lang="en-US" dirty="0"/>
              <a:t>	Emily couldn’t help but wonder — who was the man? What was in that box? And why would someone steal from a library?</a:t>
            </a:r>
          </a:p>
          <a:p>
            <a:endParaRPr lang="en-US" dirty="0"/>
          </a:p>
        </p:txBody>
      </p:sp>
    </p:spTree>
    <p:extLst>
      <p:ext uri="{BB962C8B-B14F-4D97-AF65-F5344CB8AC3E}">
        <p14:creationId xmlns:p14="http://schemas.microsoft.com/office/powerpoint/2010/main" val="4067280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E76D5-39CD-4258-A924-5D28C44A0ACE}"/>
              </a:ext>
            </a:extLst>
          </p:cNvPr>
          <p:cNvSpPr>
            <a:spLocks noGrp="1"/>
          </p:cNvSpPr>
          <p:nvPr>
            <p:ph type="title"/>
          </p:nvPr>
        </p:nvSpPr>
        <p:spPr/>
        <p:txBody>
          <a:bodyPr/>
          <a:lstStyle/>
          <a:p>
            <a:r>
              <a:rPr lang="en-US" dirty="0"/>
              <a:t>Game 2 – Question Card Challenge</a:t>
            </a:r>
          </a:p>
        </p:txBody>
      </p:sp>
      <p:sp>
        <p:nvSpPr>
          <p:cNvPr id="3" name="Content Placeholder 2">
            <a:extLst>
              <a:ext uri="{FF2B5EF4-FFF2-40B4-BE49-F238E27FC236}">
                <a16:creationId xmlns:a16="http://schemas.microsoft.com/office/drawing/2014/main" id="{3D715510-DDF4-4390-A934-539FAE5A22E1}"/>
              </a:ext>
            </a:extLst>
          </p:cNvPr>
          <p:cNvSpPr>
            <a:spLocks noGrp="1"/>
          </p:cNvSpPr>
          <p:nvPr>
            <p:ph idx="1"/>
          </p:nvPr>
        </p:nvSpPr>
        <p:spPr>
          <a:xfrm>
            <a:off x="1097280" y="2224216"/>
            <a:ext cx="10058400" cy="3644878"/>
          </a:xfrm>
        </p:spPr>
        <p:txBody>
          <a:bodyPr>
            <a:normAutofit fontScale="92500" lnSpcReduction="10000"/>
          </a:bodyPr>
          <a:lstStyle/>
          <a:p>
            <a:r>
              <a:rPr lang="en-US" sz="3300" b="1" dirty="0"/>
              <a:t>Instructions:</a:t>
            </a:r>
          </a:p>
          <a:p>
            <a:endParaRPr lang="en-US" sz="2400" dirty="0"/>
          </a:p>
          <a:p>
            <a:r>
              <a:rPr lang="en-US" sz="2400" dirty="0"/>
              <a:t>Each student gets a card with one of the </a:t>
            </a:r>
            <a:r>
              <a:rPr lang="en-US" sz="2400" b="1" dirty="0"/>
              <a:t>5Ws</a:t>
            </a:r>
            <a:r>
              <a:rPr lang="en-US" sz="2400" dirty="0"/>
              <a:t> or </a:t>
            </a:r>
            <a:r>
              <a:rPr lang="en-US" sz="2400" b="1" dirty="0"/>
              <a:t>How</a:t>
            </a:r>
            <a:r>
              <a:rPr lang="en-US" sz="2400" dirty="0"/>
              <a:t> on it.</a:t>
            </a:r>
          </a:p>
          <a:p>
            <a:endParaRPr lang="en-US" sz="1100" dirty="0"/>
          </a:p>
          <a:p>
            <a:r>
              <a:rPr lang="en-US" sz="2400" dirty="0"/>
              <a:t>Use your card to come up with a question related to the topic on the board.</a:t>
            </a:r>
          </a:p>
          <a:p>
            <a:endParaRPr lang="en-US" sz="1100" dirty="0"/>
          </a:p>
          <a:p>
            <a:r>
              <a:rPr lang="en-US" sz="2400" dirty="0"/>
              <a:t>Share your question with the group!</a:t>
            </a:r>
          </a:p>
          <a:p>
            <a:endParaRPr lang="en-US" sz="1000" dirty="0"/>
          </a:p>
          <a:p>
            <a:r>
              <a:rPr lang="en-US" sz="2400" dirty="0"/>
              <a:t>After everyone has had a turn, cards can be reshuffled and played again.</a:t>
            </a:r>
          </a:p>
          <a:p>
            <a:endParaRPr lang="en-US" dirty="0"/>
          </a:p>
        </p:txBody>
      </p:sp>
    </p:spTree>
    <p:extLst>
      <p:ext uri="{BB962C8B-B14F-4D97-AF65-F5344CB8AC3E}">
        <p14:creationId xmlns:p14="http://schemas.microsoft.com/office/powerpoint/2010/main" val="558445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2A7DB-C494-4BE9-9325-159787274608}"/>
              </a:ext>
            </a:extLst>
          </p:cNvPr>
          <p:cNvSpPr>
            <a:spLocks noGrp="1"/>
          </p:cNvSpPr>
          <p:nvPr>
            <p:ph type="title"/>
          </p:nvPr>
        </p:nvSpPr>
        <p:spPr/>
        <p:txBody>
          <a:bodyPr/>
          <a:lstStyle/>
          <a:p>
            <a:r>
              <a:rPr lang="en-US" dirty="0"/>
              <a:t>Game 3 – Question Tally Board</a:t>
            </a:r>
          </a:p>
        </p:txBody>
      </p:sp>
      <p:sp>
        <p:nvSpPr>
          <p:cNvPr id="3" name="Content Placeholder 2">
            <a:extLst>
              <a:ext uri="{FF2B5EF4-FFF2-40B4-BE49-F238E27FC236}">
                <a16:creationId xmlns:a16="http://schemas.microsoft.com/office/drawing/2014/main" id="{B55A57BD-F844-4E01-AC9A-907BF83ED65F}"/>
              </a:ext>
            </a:extLst>
          </p:cNvPr>
          <p:cNvSpPr>
            <a:spLocks noGrp="1"/>
          </p:cNvSpPr>
          <p:nvPr>
            <p:ph idx="1"/>
          </p:nvPr>
        </p:nvSpPr>
        <p:spPr/>
        <p:txBody>
          <a:bodyPr>
            <a:normAutofit fontScale="92500" lnSpcReduction="10000"/>
          </a:bodyPr>
          <a:lstStyle/>
          <a:p>
            <a:endParaRPr lang="en-US" b="1" dirty="0"/>
          </a:p>
          <a:p>
            <a:r>
              <a:rPr lang="en-US" sz="2800" b="1" dirty="0"/>
              <a:t>Instructions:</a:t>
            </a:r>
            <a:endParaRPr lang="en-US" sz="2800" dirty="0"/>
          </a:p>
          <a:p>
            <a:pPr>
              <a:lnSpc>
                <a:spcPct val="110000"/>
              </a:lnSpc>
            </a:pPr>
            <a:r>
              <a:rPr lang="en-US" sz="2400" dirty="0"/>
              <a:t>The 5Ws and </a:t>
            </a:r>
            <a:r>
              <a:rPr lang="en-US" sz="2400" b="1" dirty="0"/>
              <a:t>How</a:t>
            </a:r>
            <a:r>
              <a:rPr lang="en-US" sz="2400" dirty="0"/>
              <a:t> are written on the board.</a:t>
            </a:r>
          </a:p>
          <a:p>
            <a:pPr>
              <a:lnSpc>
                <a:spcPct val="110000"/>
              </a:lnSpc>
            </a:pPr>
            <a:endParaRPr lang="en-US" sz="1000" dirty="0"/>
          </a:p>
          <a:p>
            <a:pPr>
              <a:lnSpc>
                <a:spcPct val="110000"/>
              </a:lnSpc>
            </a:pPr>
            <a:r>
              <a:rPr lang="en-US" sz="2400" dirty="0"/>
              <a:t>Each time someone asks a question, we add a tally under that type.</a:t>
            </a:r>
          </a:p>
          <a:p>
            <a:pPr>
              <a:lnSpc>
                <a:spcPct val="110000"/>
              </a:lnSpc>
            </a:pPr>
            <a:endParaRPr lang="en-US" sz="1000" dirty="0"/>
          </a:p>
          <a:p>
            <a:pPr>
              <a:lnSpc>
                <a:spcPct val="110000"/>
              </a:lnSpc>
            </a:pPr>
            <a:r>
              <a:rPr lang="en-US" sz="2400" dirty="0"/>
              <a:t>The twist: you can’t repeat a question type until </a:t>
            </a:r>
            <a:r>
              <a:rPr lang="en-US" sz="2400" b="1" dirty="0"/>
              <a:t>all six types have been used once</a:t>
            </a:r>
            <a:r>
              <a:rPr lang="en-US" sz="2400" dirty="0"/>
              <a:t>!</a:t>
            </a:r>
          </a:p>
          <a:p>
            <a:pPr>
              <a:lnSpc>
                <a:spcPct val="110000"/>
              </a:lnSpc>
            </a:pPr>
            <a:endParaRPr lang="en-US" sz="1000" dirty="0"/>
          </a:p>
          <a:p>
            <a:pPr>
              <a:lnSpc>
                <a:spcPct val="110000"/>
              </a:lnSpc>
            </a:pPr>
            <a:r>
              <a:rPr lang="en-US" sz="2400" dirty="0"/>
              <a:t>Work together to make sure all the question types get a fair turn.</a:t>
            </a:r>
          </a:p>
          <a:p>
            <a:endParaRPr lang="en-US" dirty="0"/>
          </a:p>
        </p:txBody>
      </p:sp>
    </p:spTree>
    <p:extLst>
      <p:ext uri="{BB962C8B-B14F-4D97-AF65-F5344CB8AC3E}">
        <p14:creationId xmlns:p14="http://schemas.microsoft.com/office/powerpoint/2010/main" val="344292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059DF-4A12-4DE9-BDF0-ABFC6E7044CA}"/>
              </a:ext>
            </a:extLst>
          </p:cNvPr>
          <p:cNvSpPr>
            <a:spLocks noGrp="1"/>
          </p:cNvSpPr>
          <p:nvPr>
            <p:ph type="title"/>
          </p:nvPr>
        </p:nvSpPr>
        <p:spPr>
          <a:xfrm>
            <a:off x="1097280" y="286603"/>
            <a:ext cx="10058400" cy="887289"/>
          </a:xfrm>
        </p:spPr>
        <p:txBody>
          <a:bodyPr/>
          <a:lstStyle/>
          <a:p>
            <a:r>
              <a:rPr lang="en-US" dirty="0"/>
              <a:t>Helpful Tip for Your Heritage Fair Project</a:t>
            </a:r>
          </a:p>
        </p:txBody>
      </p:sp>
      <p:sp>
        <p:nvSpPr>
          <p:cNvPr id="3" name="Content Placeholder 2">
            <a:extLst>
              <a:ext uri="{FF2B5EF4-FFF2-40B4-BE49-F238E27FC236}">
                <a16:creationId xmlns:a16="http://schemas.microsoft.com/office/drawing/2014/main" id="{6C6BB765-D228-416C-91AD-834AC1FF8186}"/>
              </a:ext>
            </a:extLst>
          </p:cNvPr>
          <p:cNvSpPr>
            <a:spLocks noGrp="1"/>
          </p:cNvSpPr>
          <p:nvPr>
            <p:ph idx="1"/>
          </p:nvPr>
        </p:nvSpPr>
        <p:spPr>
          <a:xfrm>
            <a:off x="172995" y="1845734"/>
            <a:ext cx="11911913" cy="4233790"/>
          </a:xfrm>
        </p:spPr>
        <p:txBody>
          <a:bodyPr>
            <a:normAutofit fontScale="92500" lnSpcReduction="10000"/>
          </a:bodyPr>
          <a:lstStyle/>
          <a:p>
            <a:r>
              <a:rPr lang="en-US" dirty="0"/>
              <a:t>✅ Start with something you are </a:t>
            </a:r>
            <a:r>
              <a:rPr lang="en-US" i="1" dirty="0"/>
              <a:t>interested in </a:t>
            </a:r>
            <a:r>
              <a:rPr lang="en-US" dirty="0"/>
              <a:t>or </a:t>
            </a:r>
            <a:r>
              <a:rPr lang="en-US" i="1" dirty="0"/>
              <a:t>curious</a:t>
            </a:r>
            <a:r>
              <a:rPr lang="en-US" dirty="0"/>
              <a:t> about.</a:t>
            </a:r>
          </a:p>
          <a:p>
            <a:br>
              <a:rPr lang="en-US" dirty="0"/>
            </a:br>
            <a:r>
              <a:rPr lang="en-US" dirty="0"/>
              <a:t>✅ Use the </a:t>
            </a:r>
            <a:r>
              <a:rPr lang="en-US" b="1" dirty="0"/>
              <a:t>5Ws + How</a:t>
            </a:r>
            <a:r>
              <a:rPr lang="en-US" dirty="0"/>
              <a:t> to explore your topic in different ways.</a:t>
            </a:r>
          </a:p>
          <a:p>
            <a:br>
              <a:rPr lang="en-US" dirty="0"/>
            </a:br>
            <a:r>
              <a:rPr lang="en-US" dirty="0"/>
              <a:t>✅ A </a:t>
            </a:r>
            <a:r>
              <a:rPr lang="en-US" b="1" dirty="0"/>
              <a:t>good focus question</a:t>
            </a:r>
            <a:r>
              <a:rPr lang="en-US" dirty="0"/>
              <a:t> is not too big — and not too small!</a:t>
            </a:r>
          </a:p>
          <a:p>
            <a:br>
              <a:rPr lang="en-US" dirty="0"/>
            </a:br>
            <a:r>
              <a:rPr lang="en-US" dirty="0"/>
              <a:t>✅ If your question includes words like </a:t>
            </a:r>
            <a:r>
              <a:rPr lang="en-US" b="1" dirty="0"/>
              <a:t>“how,” “why,”</a:t>
            </a:r>
            <a:r>
              <a:rPr lang="en-US" dirty="0"/>
              <a:t> or </a:t>
            </a:r>
            <a:r>
              <a:rPr lang="en-US" b="1" dirty="0"/>
              <a:t>“what happened when,”</a:t>
            </a:r>
            <a:r>
              <a:rPr lang="en-US" dirty="0"/>
              <a:t> it’s probably on the right track.</a:t>
            </a:r>
          </a:p>
          <a:p>
            <a:br>
              <a:rPr lang="en-US" dirty="0"/>
            </a:br>
            <a:r>
              <a:rPr lang="en-US" dirty="0"/>
              <a:t>✅ Your question should be something you can find answers to through </a:t>
            </a:r>
            <a:r>
              <a:rPr lang="en-US" b="1" dirty="0"/>
              <a:t>books, websites, interviews, or videos.</a:t>
            </a:r>
          </a:p>
          <a:p>
            <a:endParaRPr lang="en-US" dirty="0"/>
          </a:p>
          <a:p>
            <a:pPr algn="ctr"/>
            <a:r>
              <a:rPr lang="en-US" sz="2400" dirty="0"/>
              <a:t>✨ </a:t>
            </a:r>
            <a:r>
              <a:rPr lang="en-US" sz="2400" b="1" dirty="0"/>
              <a:t>Remember: If you can answer your question using research, you're ready to begin your Heritage Fair project!</a:t>
            </a:r>
          </a:p>
          <a:p>
            <a:endParaRPr lang="en-US" dirty="0"/>
          </a:p>
        </p:txBody>
      </p:sp>
    </p:spTree>
    <p:extLst>
      <p:ext uri="{BB962C8B-B14F-4D97-AF65-F5344CB8AC3E}">
        <p14:creationId xmlns:p14="http://schemas.microsoft.com/office/powerpoint/2010/main" val="977954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9A021-B917-4A77-BAF3-CD3FB332D5F1}"/>
              </a:ext>
            </a:extLst>
          </p:cNvPr>
          <p:cNvSpPr>
            <a:spLocks noGrp="1"/>
          </p:cNvSpPr>
          <p:nvPr>
            <p:ph type="title"/>
          </p:nvPr>
        </p:nvSpPr>
        <p:spPr/>
        <p:txBody>
          <a:bodyPr/>
          <a:lstStyle/>
          <a:p>
            <a:r>
              <a:rPr lang="en-US" b="1" i="1" dirty="0"/>
              <a:t>The Disappearance at Maplewood Library - </a:t>
            </a:r>
            <a:r>
              <a:rPr lang="en-US" dirty="0"/>
              <a:t>Using the 5 </a:t>
            </a:r>
            <a:r>
              <a:rPr lang="en-US" dirty="0" err="1"/>
              <a:t>Ws</a:t>
            </a:r>
            <a:endParaRPr lang="en-US" dirty="0"/>
          </a:p>
        </p:txBody>
      </p:sp>
      <p:sp>
        <p:nvSpPr>
          <p:cNvPr id="7" name="Rectangle 4">
            <a:extLst>
              <a:ext uri="{FF2B5EF4-FFF2-40B4-BE49-F238E27FC236}">
                <a16:creationId xmlns:a16="http://schemas.microsoft.com/office/drawing/2014/main" id="{910FE070-4914-4B55-BCFA-559557C057E5}"/>
              </a:ext>
            </a:extLst>
          </p:cNvPr>
          <p:cNvSpPr>
            <a:spLocks noGrp="1" noChangeArrowheads="1"/>
          </p:cNvSpPr>
          <p:nvPr>
            <p:ph idx="1"/>
          </p:nvPr>
        </p:nvSpPr>
        <p:spPr bwMode="auto">
          <a:xfrm>
            <a:off x="205740" y="2722244"/>
            <a:ext cx="1178052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Who</a:t>
            </a:r>
            <a:r>
              <a:rPr kumimoji="0" lang="en-US" altLang="en-US" b="0" i="0" u="none" strike="noStrike" cap="none" normalizeH="0" baseline="0" dirty="0">
                <a:ln>
                  <a:noFill/>
                </a:ln>
                <a:solidFill>
                  <a:schemeClr val="tx1"/>
                </a:solidFill>
                <a:effectLst/>
                <a:latin typeface="Arial" panose="020B0604020202020204" pitchFamily="34" charset="0"/>
              </a:rPr>
              <a:t> is the main character in the story?</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What</a:t>
            </a:r>
            <a:r>
              <a:rPr kumimoji="0" lang="en-US" altLang="en-US" b="0" i="0" u="none" strike="noStrike" cap="none" normalizeH="0" baseline="0" dirty="0">
                <a:ln>
                  <a:noFill/>
                </a:ln>
                <a:solidFill>
                  <a:schemeClr val="tx1"/>
                </a:solidFill>
                <a:effectLst/>
                <a:latin typeface="Arial" panose="020B0604020202020204" pitchFamily="34" charset="0"/>
              </a:rPr>
              <a:t> happened that caused the problem?</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When</a:t>
            </a:r>
            <a:r>
              <a:rPr kumimoji="0" lang="en-US" altLang="en-US" b="0" i="0" u="none" strike="noStrike" cap="none" normalizeH="0" baseline="0" dirty="0">
                <a:ln>
                  <a:noFill/>
                </a:ln>
                <a:solidFill>
                  <a:schemeClr val="tx1"/>
                </a:solidFill>
                <a:effectLst/>
                <a:latin typeface="Arial" panose="020B0604020202020204" pitchFamily="34" charset="0"/>
              </a:rPr>
              <a:t> did the event take place?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Where</a:t>
            </a:r>
            <a:r>
              <a:rPr kumimoji="0" lang="en-US" altLang="en-US" b="0" i="0" u="none" strike="noStrike" cap="none" normalizeH="0" baseline="0" dirty="0">
                <a:ln>
                  <a:noFill/>
                </a:ln>
                <a:solidFill>
                  <a:schemeClr val="tx1"/>
                </a:solidFill>
                <a:effectLst/>
                <a:latin typeface="Arial" panose="020B0604020202020204" pitchFamily="34" charset="0"/>
              </a:rPr>
              <a:t> did the story occur?</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Why</a:t>
            </a:r>
            <a:r>
              <a:rPr kumimoji="0" lang="en-US" altLang="en-US" b="0" i="0" u="none" strike="noStrike" cap="none" normalizeH="0" baseline="0" dirty="0">
                <a:ln>
                  <a:noFill/>
                </a:ln>
                <a:solidFill>
                  <a:schemeClr val="tx1"/>
                </a:solidFill>
                <a:effectLst/>
                <a:latin typeface="Arial" panose="020B0604020202020204" pitchFamily="34" charset="0"/>
              </a:rPr>
              <a:t> was Emily curious about the back room?</a:t>
            </a:r>
          </a:p>
        </p:txBody>
      </p:sp>
    </p:spTree>
    <p:extLst>
      <p:ext uri="{BB962C8B-B14F-4D97-AF65-F5344CB8AC3E}">
        <p14:creationId xmlns:p14="http://schemas.microsoft.com/office/powerpoint/2010/main" val="4044524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fade">
                                      <p:cBhvr>
                                        <p:cTn id="22" dur="500"/>
                                        <p:tgtEl>
                                          <p:spTgt spid="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Effect transition="in" filter="fade">
                                      <p:cBhvr>
                                        <p:cTn id="2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8C8FE-537F-4F26-A5F8-8448E87E514A}"/>
              </a:ext>
            </a:extLst>
          </p:cNvPr>
          <p:cNvSpPr>
            <a:spLocks noGrp="1"/>
          </p:cNvSpPr>
          <p:nvPr>
            <p:ph type="title"/>
          </p:nvPr>
        </p:nvSpPr>
        <p:spPr>
          <a:xfrm>
            <a:off x="1097280" y="286604"/>
            <a:ext cx="10058400" cy="1159138"/>
          </a:xfrm>
        </p:spPr>
        <p:txBody>
          <a:bodyPr>
            <a:normAutofit/>
          </a:bodyPr>
          <a:lstStyle/>
          <a:p>
            <a:r>
              <a:rPr lang="en-US" b="1" i="1" dirty="0"/>
              <a:t>The Disappearance at Maplewood Library</a:t>
            </a:r>
            <a:endParaRPr lang="en-US" dirty="0"/>
          </a:p>
        </p:txBody>
      </p:sp>
      <p:sp>
        <p:nvSpPr>
          <p:cNvPr id="3" name="Content Placeholder 2">
            <a:extLst>
              <a:ext uri="{FF2B5EF4-FFF2-40B4-BE49-F238E27FC236}">
                <a16:creationId xmlns:a16="http://schemas.microsoft.com/office/drawing/2014/main" id="{6887802E-8C47-4C05-BF11-2DE9E6D328AD}"/>
              </a:ext>
            </a:extLst>
          </p:cNvPr>
          <p:cNvSpPr>
            <a:spLocks noGrp="1"/>
          </p:cNvSpPr>
          <p:nvPr>
            <p:ph idx="1"/>
          </p:nvPr>
        </p:nvSpPr>
        <p:spPr>
          <a:xfrm>
            <a:off x="247135" y="1845734"/>
            <a:ext cx="11738919" cy="4357358"/>
          </a:xfrm>
        </p:spPr>
        <p:txBody>
          <a:bodyPr>
            <a:normAutofit lnSpcReduction="10000"/>
          </a:bodyPr>
          <a:lstStyle/>
          <a:p>
            <a:pPr marL="0" indent="0">
              <a:buNone/>
            </a:pPr>
            <a:r>
              <a:rPr lang="en-US" dirty="0"/>
              <a:t>	It was a quiet Friday afternoon when Emily decided to stop by the Maplewood Library after school. She needed a few books for her history project and figured she’d be in and out in no time. As she walked between the tall shelves, she noticed Mr. Harris, the librarian, looking unusually nervous. He kept glancing toward the back room and checking his watch.</a:t>
            </a:r>
          </a:p>
          <a:p>
            <a:pPr marL="0" indent="0">
              <a:buNone/>
            </a:pPr>
            <a:r>
              <a:rPr lang="en-US" dirty="0"/>
              <a:t>	Curious, Emily wandered closer. She heard a faint thud from behind the door marked </a:t>
            </a:r>
            <a:r>
              <a:rPr lang="en-US" i="1" dirty="0"/>
              <a:t>“Staff Only.”</a:t>
            </a:r>
            <a:r>
              <a:rPr lang="en-US" dirty="0"/>
              <a:t> Her heart pounded. Was someone back there? As she leaned in to listen, the door suddenly creaked open. A man in a dark jacket slipped out, carrying a box. He didn’t see Emily as he hurried past, disappearing out the back exit.</a:t>
            </a:r>
          </a:p>
          <a:p>
            <a:pPr marL="0" indent="0">
              <a:buNone/>
            </a:pPr>
            <a:r>
              <a:rPr lang="en-US" dirty="0"/>
              <a:t>	When Emily peeked inside the room, she saw the library’s donation jar — empty. The money that had been raised for new books was gone. She rushed to tell Mr. Harris, but when they returned, the room was empty.</a:t>
            </a:r>
          </a:p>
          <a:p>
            <a:pPr marL="0" indent="0">
              <a:buNone/>
            </a:pPr>
            <a:r>
              <a:rPr lang="en-US" dirty="0"/>
              <a:t>	“I knew something felt off,” Mr. Harris muttered, shaking his head. “We’ll have to check the security cameras.”</a:t>
            </a:r>
          </a:p>
          <a:p>
            <a:pPr marL="0" indent="0">
              <a:buNone/>
            </a:pPr>
            <a:r>
              <a:rPr lang="en-US" dirty="0"/>
              <a:t>	Emily couldn’t help but wonder — who was the man? What was in that box? And why would someone steal from a library?</a:t>
            </a:r>
          </a:p>
          <a:p>
            <a:endParaRPr lang="en-US" dirty="0"/>
          </a:p>
        </p:txBody>
      </p:sp>
    </p:spTree>
    <p:extLst>
      <p:ext uri="{BB962C8B-B14F-4D97-AF65-F5344CB8AC3E}">
        <p14:creationId xmlns:p14="http://schemas.microsoft.com/office/powerpoint/2010/main" val="2588600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9A021-B917-4A77-BAF3-CD3FB332D5F1}"/>
              </a:ext>
            </a:extLst>
          </p:cNvPr>
          <p:cNvSpPr>
            <a:spLocks noGrp="1"/>
          </p:cNvSpPr>
          <p:nvPr>
            <p:ph type="title"/>
          </p:nvPr>
        </p:nvSpPr>
        <p:spPr/>
        <p:txBody>
          <a:bodyPr/>
          <a:lstStyle/>
          <a:p>
            <a:r>
              <a:rPr lang="en-US" b="1" i="1" dirty="0"/>
              <a:t>The Disappearance at Maplewood Library - </a:t>
            </a:r>
            <a:r>
              <a:rPr lang="en-US" dirty="0"/>
              <a:t>Using the 5 </a:t>
            </a:r>
            <a:r>
              <a:rPr lang="en-US" dirty="0" err="1"/>
              <a:t>Ws</a:t>
            </a:r>
            <a:endParaRPr lang="en-US" dirty="0"/>
          </a:p>
        </p:txBody>
      </p:sp>
      <p:sp>
        <p:nvSpPr>
          <p:cNvPr id="7" name="Rectangle 4">
            <a:extLst>
              <a:ext uri="{FF2B5EF4-FFF2-40B4-BE49-F238E27FC236}">
                <a16:creationId xmlns:a16="http://schemas.microsoft.com/office/drawing/2014/main" id="{910FE070-4914-4B55-BCFA-559557C057E5}"/>
              </a:ext>
            </a:extLst>
          </p:cNvPr>
          <p:cNvSpPr>
            <a:spLocks noGrp="1" noChangeArrowheads="1"/>
          </p:cNvSpPr>
          <p:nvPr>
            <p:ph idx="1"/>
          </p:nvPr>
        </p:nvSpPr>
        <p:spPr bwMode="auto">
          <a:xfrm>
            <a:off x="205740" y="1952804"/>
            <a:ext cx="1178052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Who</a:t>
            </a:r>
            <a:r>
              <a:rPr kumimoji="0" lang="en-US" altLang="en-US" b="0" i="0" u="none" strike="noStrike" cap="none" normalizeH="0" baseline="0" dirty="0">
                <a:ln>
                  <a:noFill/>
                </a:ln>
                <a:solidFill>
                  <a:schemeClr val="tx1"/>
                </a:solidFill>
                <a:effectLst/>
                <a:latin typeface="Arial" panose="020B0604020202020204" pitchFamily="34" charset="0"/>
              </a:rPr>
              <a:t> is the main character in the story?</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Arial" panose="020B0604020202020204" pitchFamily="34" charset="0"/>
              </a:rPr>
              <a:t>➡️ Emily</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What</a:t>
            </a:r>
            <a:r>
              <a:rPr kumimoji="0" lang="en-US" altLang="en-US" b="0" i="0" u="none" strike="noStrike" cap="none" normalizeH="0" baseline="0" dirty="0">
                <a:ln>
                  <a:noFill/>
                </a:ln>
                <a:solidFill>
                  <a:schemeClr val="tx1"/>
                </a:solidFill>
                <a:effectLst/>
                <a:latin typeface="Arial" panose="020B0604020202020204" pitchFamily="34" charset="0"/>
              </a:rPr>
              <a:t> happened that caused the problem?</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Arial" panose="020B0604020202020204" pitchFamily="34" charset="0"/>
              </a:rPr>
              <a:t>➡️ A man stole the library’s donation money from the back room.</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When</a:t>
            </a:r>
            <a:r>
              <a:rPr kumimoji="0" lang="en-US" altLang="en-US" b="0" i="0" u="none" strike="noStrike" cap="none" normalizeH="0" baseline="0" dirty="0">
                <a:ln>
                  <a:noFill/>
                </a:ln>
                <a:solidFill>
                  <a:schemeClr val="tx1"/>
                </a:solidFill>
                <a:effectLst/>
                <a:latin typeface="Arial" panose="020B0604020202020204" pitchFamily="34" charset="0"/>
              </a:rPr>
              <a:t> did the event take place?</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Arial" panose="020B0604020202020204" pitchFamily="34" charset="0"/>
              </a:rPr>
              <a:t>➡️ On a quiet Friday afternoon after school.</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Where</a:t>
            </a:r>
            <a:r>
              <a:rPr kumimoji="0" lang="en-US" altLang="en-US" b="0" i="0" u="none" strike="noStrike" cap="none" normalizeH="0" baseline="0" dirty="0">
                <a:ln>
                  <a:noFill/>
                </a:ln>
                <a:solidFill>
                  <a:schemeClr val="tx1"/>
                </a:solidFill>
                <a:effectLst/>
                <a:latin typeface="Arial" panose="020B0604020202020204" pitchFamily="34" charset="0"/>
              </a:rPr>
              <a:t> did the story occur?</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Arial" panose="020B0604020202020204" pitchFamily="34" charset="0"/>
              </a:rPr>
              <a:t>➡️ At the Maplewood Library.</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Why</a:t>
            </a:r>
            <a:r>
              <a:rPr kumimoji="0" lang="en-US" altLang="en-US" b="0" i="0" u="none" strike="noStrike" cap="none" normalizeH="0" baseline="0" dirty="0">
                <a:ln>
                  <a:noFill/>
                </a:ln>
                <a:solidFill>
                  <a:schemeClr val="tx1"/>
                </a:solidFill>
                <a:effectLst/>
                <a:latin typeface="Arial" panose="020B0604020202020204" pitchFamily="34" charset="0"/>
              </a:rPr>
              <a:t> was Emily curious about the back room?</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Arial" panose="020B0604020202020204" pitchFamily="34" charset="0"/>
              </a:rPr>
              <a:t>➡️ She noticed Mr. Harris looking nervous and heard a noise from the back room.</a:t>
            </a:r>
          </a:p>
        </p:txBody>
      </p:sp>
    </p:spTree>
    <p:extLst>
      <p:ext uri="{BB962C8B-B14F-4D97-AF65-F5344CB8AC3E}">
        <p14:creationId xmlns:p14="http://schemas.microsoft.com/office/powerpoint/2010/main" val="3155771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fade">
                                      <p:cBhvr>
                                        <p:cTn id="27" dur="500"/>
                                        <p:tgtEl>
                                          <p:spTgt spid="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7" end="7"/>
                                            </p:txEl>
                                          </p:spTgt>
                                        </p:tgtEl>
                                        <p:attrNameLst>
                                          <p:attrName>style.visibility</p:attrName>
                                        </p:attrNameLst>
                                      </p:cBhvr>
                                      <p:to>
                                        <p:strVal val="visible"/>
                                      </p:to>
                                    </p:set>
                                    <p:animEffect transition="in" filter="fade">
                                      <p:cBhvr>
                                        <p:cTn id="32" dur="500"/>
                                        <p:tgtEl>
                                          <p:spTgt spid="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9" end="9"/>
                                            </p:txEl>
                                          </p:spTgt>
                                        </p:tgtEl>
                                        <p:attrNameLst>
                                          <p:attrName>style.visibility</p:attrName>
                                        </p:attrNameLst>
                                      </p:cBhvr>
                                      <p:to>
                                        <p:strVal val="visible"/>
                                      </p:to>
                                    </p:set>
                                    <p:animEffect transition="in" filter="fade">
                                      <p:cBhvr>
                                        <p:cTn id="37" dur="500"/>
                                        <p:tgtEl>
                                          <p:spTgt spid="7">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10" end="10"/>
                                            </p:txEl>
                                          </p:spTgt>
                                        </p:tgtEl>
                                        <p:attrNameLst>
                                          <p:attrName>style.visibility</p:attrName>
                                        </p:attrNameLst>
                                      </p:cBhvr>
                                      <p:to>
                                        <p:strVal val="visible"/>
                                      </p:to>
                                    </p:set>
                                    <p:animEffect transition="in" filter="fade">
                                      <p:cBhvr>
                                        <p:cTn id="42" dur="500"/>
                                        <p:tgtEl>
                                          <p:spTgt spid="7">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12" end="12"/>
                                            </p:txEl>
                                          </p:spTgt>
                                        </p:tgtEl>
                                        <p:attrNameLst>
                                          <p:attrName>style.visibility</p:attrName>
                                        </p:attrNameLst>
                                      </p:cBhvr>
                                      <p:to>
                                        <p:strVal val="visible"/>
                                      </p:to>
                                    </p:set>
                                    <p:animEffect transition="in" filter="fade">
                                      <p:cBhvr>
                                        <p:cTn id="47" dur="500"/>
                                        <p:tgtEl>
                                          <p:spTgt spid="7">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13" end="13"/>
                                            </p:txEl>
                                          </p:spTgt>
                                        </p:tgtEl>
                                        <p:attrNameLst>
                                          <p:attrName>style.visibility</p:attrName>
                                        </p:attrNameLst>
                                      </p:cBhvr>
                                      <p:to>
                                        <p:strVal val="visible"/>
                                      </p:to>
                                    </p:set>
                                    <p:animEffect transition="in" filter="fade">
                                      <p:cBhvr>
                                        <p:cTn id="52" dur="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A470C-4F11-4345-9964-F2E9E223E37B}"/>
              </a:ext>
            </a:extLst>
          </p:cNvPr>
          <p:cNvSpPr>
            <a:spLocks noGrp="1"/>
          </p:cNvSpPr>
          <p:nvPr>
            <p:ph type="title"/>
          </p:nvPr>
        </p:nvSpPr>
        <p:spPr>
          <a:xfrm>
            <a:off x="1097280" y="286603"/>
            <a:ext cx="10058400" cy="1122067"/>
          </a:xfrm>
        </p:spPr>
        <p:txBody>
          <a:bodyPr/>
          <a:lstStyle/>
          <a:p>
            <a:r>
              <a:rPr lang="en-US" dirty="0"/>
              <a:t>The Mystery of the Missing Trophy</a:t>
            </a:r>
          </a:p>
        </p:txBody>
      </p:sp>
      <p:sp>
        <p:nvSpPr>
          <p:cNvPr id="3" name="Content Placeholder 2">
            <a:extLst>
              <a:ext uri="{FF2B5EF4-FFF2-40B4-BE49-F238E27FC236}">
                <a16:creationId xmlns:a16="http://schemas.microsoft.com/office/drawing/2014/main" id="{21D02680-A41F-455D-A882-621258DB6D21}"/>
              </a:ext>
            </a:extLst>
          </p:cNvPr>
          <p:cNvSpPr>
            <a:spLocks noGrp="1"/>
          </p:cNvSpPr>
          <p:nvPr>
            <p:ph idx="1"/>
          </p:nvPr>
        </p:nvSpPr>
        <p:spPr/>
        <p:txBody>
          <a:bodyPr>
            <a:normAutofit fontScale="92500" lnSpcReduction="10000"/>
          </a:bodyPr>
          <a:lstStyle/>
          <a:p>
            <a:r>
              <a:rPr lang="en-US" dirty="0"/>
              <a:t>The annual Greenwood Middle School talent show was always the highlight of the year. This year was no different — students had been practicing for weeks, hoping to win the coveted silver trophy.</a:t>
            </a:r>
          </a:p>
          <a:p>
            <a:r>
              <a:rPr lang="en-US" dirty="0"/>
              <a:t>On the night of the event, the gym buzzed with excitement as performers wowed the crowd with singing, dancing, and magic tricks. By the end of the show, everyone was eager to see who would take home the prize. But when Mrs. Patel, the principal, went to retrieve the trophy from her office, it was gone.</a:t>
            </a:r>
          </a:p>
          <a:p>
            <a:r>
              <a:rPr lang="en-US" dirty="0"/>
              <a:t>Panic spread quickly. “Who would take it?” whispered Mia, one of the finalists, glancing around the gym.</a:t>
            </a:r>
          </a:p>
          <a:p>
            <a:r>
              <a:rPr lang="en-US" dirty="0"/>
              <a:t>“Maybe it’s just a prank,” said her friend Jake. “But why would someone do that?”</a:t>
            </a:r>
          </a:p>
          <a:p>
            <a:r>
              <a:rPr lang="en-US" dirty="0"/>
              <a:t>The janitor, Mr. Lewis, mentioned that he had seen someone near the office earlier, but it was too dark to tell who it was. Mrs. Patel decided to delay the awards until the mystery could be solved.</a:t>
            </a:r>
          </a:p>
          <a:p>
            <a:r>
              <a:rPr lang="en-US" dirty="0"/>
              <a:t>As Mia looked around, her eyes landed on a shiny reflection peeking out from under the bleachers. Could it be the missing trophy? And more importantly, how did it get there?</a:t>
            </a:r>
          </a:p>
          <a:p>
            <a:endParaRPr lang="en-US" dirty="0"/>
          </a:p>
        </p:txBody>
      </p:sp>
    </p:spTree>
    <p:extLst>
      <p:ext uri="{BB962C8B-B14F-4D97-AF65-F5344CB8AC3E}">
        <p14:creationId xmlns:p14="http://schemas.microsoft.com/office/powerpoint/2010/main" val="1331306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9A021-B917-4A77-BAF3-CD3FB332D5F1}"/>
              </a:ext>
            </a:extLst>
          </p:cNvPr>
          <p:cNvSpPr>
            <a:spLocks noGrp="1"/>
          </p:cNvSpPr>
          <p:nvPr>
            <p:ph type="title"/>
          </p:nvPr>
        </p:nvSpPr>
        <p:spPr/>
        <p:txBody>
          <a:bodyPr/>
          <a:lstStyle/>
          <a:p>
            <a:r>
              <a:rPr lang="en-US" dirty="0"/>
              <a:t>The Mystery of the Missing Trophy -Using the 5 </a:t>
            </a:r>
            <a:r>
              <a:rPr lang="en-US" dirty="0" err="1"/>
              <a:t>Ws</a:t>
            </a:r>
            <a:endParaRPr lang="en-US" dirty="0"/>
          </a:p>
        </p:txBody>
      </p:sp>
      <p:sp>
        <p:nvSpPr>
          <p:cNvPr id="5" name="Rectangle 2">
            <a:extLst>
              <a:ext uri="{FF2B5EF4-FFF2-40B4-BE49-F238E27FC236}">
                <a16:creationId xmlns:a16="http://schemas.microsoft.com/office/drawing/2014/main" id="{9EAB344F-999B-4992-B1D8-78BA1AF93A24}"/>
              </a:ext>
            </a:extLst>
          </p:cNvPr>
          <p:cNvSpPr>
            <a:spLocks noGrp="1" noChangeArrowheads="1"/>
          </p:cNvSpPr>
          <p:nvPr>
            <p:ph idx="1"/>
          </p:nvPr>
        </p:nvSpPr>
        <p:spPr bwMode="auto">
          <a:xfrm>
            <a:off x="689507" y="2710459"/>
            <a:ext cx="691407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Who</a:t>
            </a:r>
            <a:r>
              <a:rPr kumimoji="0" lang="en-US" altLang="en-US" b="0" i="0" u="none" strike="noStrike" cap="none" normalizeH="0" baseline="0" dirty="0">
                <a:ln>
                  <a:noFill/>
                </a:ln>
                <a:solidFill>
                  <a:schemeClr val="tx1"/>
                </a:solidFill>
                <a:effectLst/>
                <a:latin typeface="Arial" panose="020B0604020202020204" pitchFamily="34" charset="0"/>
              </a:rPr>
              <a:t> noticed that the trophy was missing?</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What</a:t>
            </a:r>
            <a:r>
              <a:rPr kumimoji="0" lang="en-US" altLang="en-US" b="0" i="0" u="none" strike="noStrike" cap="none" normalizeH="0" baseline="0" dirty="0">
                <a:ln>
                  <a:noFill/>
                </a:ln>
                <a:solidFill>
                  <a:schemeClr val="tx1"/>
                </a:solidFill>
                <a:effectLst/>
                <a:latin typeface="Arial" panose="020B0604020202020204" pitchFamily="34" charset="0"/>
              </a:rPr>
              <a:t> event was happening when the trophy disappeared?</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When</a:t>
            </a:r>
            <a:r>
              <a:rPr kumimoji="0" lang="en-US" altLang="en-US" b="0" i="0" u="none" strike="noStrike" cap="none" normalizeH="0" baseline="0" dirty="0">
                <a:ln>
                  <a:noFill/>
                </a:ln>
                <a:solidFill>
                  <a:schemeClr val="tx1"/>
                </a:solidFill>
                <a:effectLst/>
                <a:latin typeface="Arial" panose="020B0604020202020204" pitchFamily="34" charset="0"/>
              </a:rPr>
              <a:t> was the disappearance discovered?</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Where</a:t>
            </a:r>
            <a:r>
              <a:rPr kumimoji="0" lang="en-US" altLang="en-US" b="0" i="0" u="none" strike="noStrike" cap="none" normalizeH="0" baseline="0" dirty="0">
                <a:ln>
                  <a:noFill/>
                </a:ln>
                <a:solidFill>
                  <a:schemeClr val="tx1"/>
                </a:solidFill>
                <a:effectLst/>
                <a:latin typeface="Arial" panose="020B0604020202020204" pitchFamily="34" charset="0"/>
              </a:rPr>
              <a:t> was the trophy supposed to be?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Why</a:t>
            </a:r>
            <a:r>
              <a:rPr kumimoji="0" lang="en-US" altLang="en-US" b="0" i="0" u="none" strike="noStrike" cap="none" normalizeH="0" baseline="0" dirty="0">
                <a:ln>
                  <a:noFill/>
                </a:ln>
                <a:solidFill>
                  <a:schemeClr val="tx1"/>
                </a:solidFill>
                <a:effectLst/>
                <a:latin typeface="Arial" panose="020B0604020202020204" pitchFamily="34" charset="0"/>
              </a:rPr>
              <a:t> did Mia look under the bleachers?</a:t>
            </a:r>
          </a:p>
        </p:txBody>
      </p:sp>
    </p:spTree>
    <p:extLst>
      <p:ext uri="{BB962C8B-B14F-4D97-AF65-F5344CB8AC3E}">
        <p14:creationId xmlns:p14="http://schemas.microsoft.com/office/powerpoint/2010/main" val="247292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A470C-4F11-4345-9964-F2E9E223E37B}"/>
              </a:ext>
            </a:extLst>
          </p:cNvPr>
          <p:cNvSpPr>
            <a:spLocks noGrp="1"/>
          </p:cNvSpPr>
          <p:nvPr>
            <p:ph type="title"/>
          </p:nvPr>
        </p:nvSpPr>
        <p:spPr>
          <a:xfrm>
            <a:off x="1097280" y="286603"/>
            <a:ext cx="10058400" cy="1122067"/>
          </a:xfrm>
        </p:spPr>
        <p:txBody>
          <a:bodyPr/>
          <a:lstStyle/>
          <a:p>
            <a:r>
              <a:rPr lang="en-US" dirty="0"/>
              <a:t>The Mystery of the Missing Trophy</a:t>
            </a:r>
          </a:p>
        </p:txBody>
      </p:sp>
      <p:sp>
        <p:nvSpPr>
          <p:cNvPr id="3" name="Content Placeholder 2">
            <a:extLst>
              <a:ext uri="{FF2B5EF4-FFF2-40B4-BE49-F238E27FC236}">
                <a16:creationId xmlns:a16="http://schemas.microsoft.com/office/drawing/2014/main" id="{21D02680-A41F-455D-A882-621258DB6D21}"/>
              </a:ext>
            </a:extLst>
          </p:cNvPr>
          <p:cNvSpPr>
            <a:spLocks noGrp="1"/>
          </p:cNvSpPr>
          <p:nvPr>
            <p:ph idx="1"/>
          </p:nvPr>
        </p:nvSpPr>
        <p:spPr/>
        <p:txBody>
          <a:bodyPr>
            <a:normAutofit fontScale="92500" lnSpcReduction="10000"/>
          </a:bodyPr>
          <a:lstStyle/>
          <a:p>
            <a:r>
              <a:rPr lang="en-US" dirty="0"/>
              <a:t>The annual Greenwood Middle School talent show was always the highlight of the year. This year was no different — students had been practicing for weeks, hoping to win the coveted silver trophy.</a:t>
            </a:r>
          </a:p>
          <a:p>
            <a:r>
              <a:rPr lang="en-US" dirty="0"/>
              <a:t>On the night of the event, the gym buzzed with excitement as performers wowed the crowd with singing, dancing, and magic tricks. By the end of the show, everyone was eager to see who would take home the prize. But when Mrs. Patel, the principal, went to retrieve the trophy from her office, it was gone.</a:t>
            </a:r>
          </a:p>
          <a:p>
            <a:r>
              <a:rPr lang="en-US" dirty="0"/>
              <a:t>Panic spread quickly. “Who would take it?” whispered Mia, one of the finalists, glancing around the gym.</a:t>
            </a:r>
          </a:p>
          <a:p>
            <a:r>
              <a:rPr lang="en-US" dirty="0"/>
              <a:t>“Maybe it’s just a prank,” said her friend Jake. “But why would someone do that?”</a:t>
            </a:r>
          </a:p>
          <a:p>
            <a:r>
              <a:rPr lang="en-US" dirty="0"/>
              <a:t>The janitor, Mr. Lewis, mentioned that he had seen someone near the office earlier, but it was too dark to tell who it was. Mrs. Patel decided to delay the awards until the mystery could be solved.</a:t>
            </a:r>
          </a:p>
          <a:p>
            <a:r>
              <a:rPr lang="en-US" dirty="0"/>
              <a:t>As Mia looked around, her eyes landed on a shiny reflection peeking out from under the bleachers. Could it be the missing trophy? And more importantly, how did it get there?</a:t>
            </a:r>
          </a:p>
          <a:p>
            <a:endParaRPr lang="en-US" dirty="0"/>
          </a:p>
        </p:txBody>
      </p:sp>
    </p:spTree>
    <p:extLst>
      <p:ext uri="{BB962C8B-B14F-4D97-AF65-F5344CB8AC3E}">
        <p14:creationId xmlns:p14="http://schemas.microsoft.com/office/powerpoint/2010/main" val="3239455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9A021-B917-4A77-BAF3-CD3FB332D5F1}"/>
              </a:ext>
            </a:extLst>
          </p:cNvPr>
          <p:cNvSpPr>
            <a:spLocks noGrp="1"/>
          </p:cNvSpPr>
          <p:nvPr>
            <p:ph type="title"/>
          </p:nvPr>
        </p:nvSpPr>
        <p:spPr/>
        <p:txBody>
          <a:bodyPr/>
          <a:lstStyle/>
          <a:p>
            <a:r>
              <a:rPr lang="en-US" dirty="0"/>
              <a:t>The Mystery of the Missing Trophy -Using the 5 </a:t>
            </a:r>
            <a:r>
              <a:rPr lang="en-US" dirty="0" err="1"/>
              <a:t>Ws</a:t>
            </a:r>
            <a:endParaRPr lang="en-US" dirty="0"/>
          </a:p>
        </p:txBody>
      </p:sp>
      <p:sp>
        <p:nvSpPr>
          <p:cNvPr id="5" name="Rectangle 2">
            <a:extLst>
              <a:ext uri="{FF2B5EF4-FFF2-40B4-BE49-F238E27FC236}">
                <a16:creationId xmlns:a16="http://schemas.microsoft.com/office/drawing/2014/main" id="{9EAB344F-999B-4992-B1D8-78BA1AF93A24}"/>
              </a:ext>
            </a:extLst>
          </p:cNvPr>
          <p:cNvSpPr>
            <a:spLocks noGrp="1" noChangeArrowheads="1"/>
          </p:cNvSpPr>
          <p:nvPr>
            <p:ph idx="1"/>
          </p:nvPr>
        </p:nvSpPr>
        <p:spPr bwMode="auto">
          <a:xfrm>
            <a:off x="689507" y="1941019"/>
            <a:ext cx="9284914"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Who</a:t>
            </a:r>
            <a:r>
              <a:rPr kumimoji="0" lang="en-US" altLang="en-US" b="0" i="0" u="none" strike="noStrike" cap="none" normalizeH="0" baseline="0" dirty="0">
                <a:ln>
                  <a:noFill/>
                </a:ln>
                <a:solidFill>
                  <a:schemeClr val="tx1"/>
                </a:solidFill>
                <a:effectLst/>
                <a:latin typeface="Arial" panose="020B0604020202020204" pitchFamily="34" charset="0"/>
              </a:rPr>
              <a:t> noticed that the trophy was missing?</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Arial" panose="020B0604020202020204" pitchFamily="34" charset="0"/>
              </a:rPr>
              <a:t>	➡️ Mrs. Patel, the principal.</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What</a:t>
            </a:r>
            <a:r>
              <a:rPr kumimoji="0" lang="en-US" altLang="en-US" b="0" i="0" u="none" strike="noStrike" cap="none" normalizeH="0" baseline="0" dirty="0">
                <a:ln>
                  <a:noFill/>
                </a:ln>
                <a:solidFill>
                  <a:schemeClr val="tx1"/>
                </a:solidFill>
                <a:effectLst/>
                <a:latin typeface="Arial" panose="020B0604020202020204" pitchFamily="34" charset="0"/>
              </a:rPr>
              <a:t> event was happening when the trophy disappeared?</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Arial" panose="020B0604020202020204" pitchFamily="34" charset="0"/>
              </a:rPr>
              <a:t>	➡️ The annual Greenwood Middle School talent show.</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When</a:t>
            </a:r>
            <a:r>
              <a:rPr kumimoji="0" lang="en-US" altLang="en-US" b="0" i="0" u="none" strike="noStrike" cap="none" normalizeH="0" baseline="0" dirty="0">
                <a:ln>
                  <a:noFill/>
                </a:ln>
                <a:solidFill>
                  <a:schemeClr val="tx1"/>
                </a:solidFill>
                <a:effectLst/>
                <a:latin typeface="Arial" panose="020B0604020202020204" pitchFamily="34" charset="0"/>
              </a:rPr>
              <a:t> was the disappearance discovered?</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Arial" panose="020B0604020202020204" pitchFamily="34" charset="0"/>
              </a:rPr>
              <a:t>	➡️ At the end of the talent show when Mrs. Patel went to get the trophy.</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Where</a:t>
            </a:r>
            <a:r>
              <a:rPr kumimoji="0" lang="en-US" altLang="en-US" b="0" i="0" u="none" strike="noStrike" cap="none" normalizeH="0" baseline="0" dirty="0">
                <a:ln>
                  <a:noFill/>
                </a:ln>
                <a:solidFill>
                  <a:schemeClr val="tx1"/>
                </a:solidFill>
                <a:effectLst/>
                <a:latin typeface="Arial" panose="020B0604020202020204" pitchFamily="34" charset="0"/>
              </a:rPr>
              <a:t> was the trophy supposed to be?</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Arial" panose="020B0604020202020204" pitchFamily="34" charset="0"/>
              </a:rPr>
              <a:t>	➡️ In Mrs. Patel’s office.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Why</a:t>
            </a:r>
            <a:r>
              <a:rPr kumimoji="0" lang="en-US" altLang="en-US" b="0" i="0" u="none" strike="noStrike" cap="none" normalizeH="0" baseline="0" dirty="0">
                <a:ln>
                  <a:noFill/>
                </a:ln>
                <a:solidFill>
                  <a:schemeClr val="tx1"/>
                </a:solidFill>
                <a:effectLst/>
                <a:latin typeface="Arial" panose="020B0604020202020204" pitchFamily="34" charset="0"/>
              </a:rPr>
              <a:t> did Mia look under the bleachers?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a:ln>
                  <a:noFill/>
                </a:ln>
                <a:solidFill>
                  <a:schemeClr val="tx1"/>
                </a:solidFill>
                <a:effectLst/>
                <a:latin typeface="Arial" panose="020B0604020202020204" pitchFamily="34" charset="0"/>
              </a:rPr>
              <a:t>	➡️ </a:t>
            </a:r>
            <a:r>
              <a:rPr kumimoji="0" lang="en-US" altLang="en-US" b="0" i="0" u="none" strike="noStrike" cap="none" normalizeH="0" baseline="0" dirty="0">
                <a:ln>
                  <a:noFill/>
                </a:ln>
                <a:solidFill>
                  <a:schemeClr val="tx1"/>
                </a:solidFill>
                <a:effectLst/>
                <a:latin typeface="Arial" panose="020B0604020202020204" pitchFamily="34" charset="0"/>
              </a:rPr>
              <a:t>She noticed a shiny reflection coming from that area.</a:t>
            </a:r>
          </a:p>
        </p:txBody>
      </p:sp>
    </p:spTree>
    <p:extLst>
      <p:ext uri="{BB962C8B-B14F-4D97-AF65-F5344CB8AC3E}">
        <p14:creationId xmlns:p14="http://schemas.microsoft.com/office/powerpoint/2010/main" val="4278252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500"/>
                                        <p:tgtEl>
                                          <p:spTgt spid="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13" end="13"/>
                                            </p:txEl>
                                          </p:spTgt>
                                        </p:tgtEl>
                                        <p:attrNameLst>
                                          <p:attrName>style.visibility</p:attrName>
                                        </p:attrNameLst>
                                      </p:cBhvr>
                                      <p:to>
                                        <p:strVal val="visible"/>
                                      </p:to>
                                    </p:set>
                                    <p:animEffect transition="in" filter="fade">
                                      <p:cBhvr>
                                        <p:cTn id="5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3908</TotalTime>
  <Words>2330</Words>
  <Application>Microsoft Office PowerPoint</Application>
  <PresentationFormat>Widescreen</PresentationFormat>
  <Paragraphs>183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Retrospect</vt:lpstr>
      <vt:lpstr>The 5W’s: From Comprehension to Inquiry</vt:lpstr>
      <vt:lpstr>The Disappearance at Maplewood Library</vt:lpstr>
      <vt:lpstr>The Disappearance at Maplewood Library - Using the 5 Ws</vt:lpstr>
      <vt:lpstr>The Disappearance at Maplewood Library</vt:lpstr>
      <vt:lpstr>The Disappearance at Maplewood Library - Using the 5 Ws</vt:lpstr>
      <vt:lpstr>The Mystery of the Missing Trophy</vt:lpstr>
      <vt:lpstr>The Mystery of the Missing Trophy -Using the 5 Ws</vt:lpstr>
      <vt:lpstr>The Mystery of the Missing Trophy</vt:lpstr>
      <vt:lpstr>The Mystery of the Missing Trophy -Using the 5 Ws</vt:lpstr>
      <vt:lpstr>The Secret in the Old Attic</vt:lpstr>
      <vt:lpstr>Instructions: Read the story carefully and answer the questions below. Use complete sentences where possible.</vt:lpstr>
      <vt:lpstr>Using the 5Ws + How to Focus a Research Topic</vt:lpstr>
      <vt:lpstr>Using the 5Ws + How  to Focus a Research Topic</vt:lpstr>
      <vt:lpstr>Using the 5Ws to Focus a Research Topic</vt:lpstr>
      <vt:lpstr>Topic: The Halifax Explosion</vt:lpstr>
      <vt:lpstr>Topic: Canadian Inventions</vt:lpstr>
      <vt:lpstr>Topic: The Underground Railroad</vt:lpstr>
      <vt:lpstr>Welcome to Question Period!</vt:lpstr>
      <vt:lpstr>Game 1 – Roll for Research</vt:lpstr>
      <vt:lpstr>Game 2 – Question Card Challenge</vt:lpstr>
      <vt:lpstr>Game 3 – Question Tally Board</vt:lpstr>
      <vt:lpstr>Helpful Tip for Your Heritage Fair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5W’s</dc:title>
  <dc:creator>Colin MacKenzie</dc:creator>
  <cp:lastModifiedBy>Colin MacKenzie</cp:lastModifiedBy>
  <cp:revision>16</cp:revision>
  <dcterms:created xsi:type="dcterms:W3CDTF">2025-03-20T11:08:45Z</dcterms:created>
  <dcterms:modified xsi:type="dcterms:W3CDTF">2025-07-04T00:21:44Z</dcterms:modified>
</cp:coreProperties>
</file>