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7/10/2025</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7/10/2025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7/10/2025</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7/10/2025</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cryl.com/media/viola-irene-desmond-726e67"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cdadeheritagecentre.ca/"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vectorportal.com/vector/office-folders-and-books/3002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www.flickr.com/photos/peigov/4126435961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www.flickr.com/photos/peigov/4082395558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peigov/41153764544"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flickr.com/photos/heritagesk/5376088150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flickr.com/photos/peigov/4115376624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Flight_simulator_at_the_2013_Dundalk_Heritage_Fair_in_Maryland.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www.flickr.com/photos/peigov/3458652875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flickr.com/photos/24503701@N02/439462521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Mikmaq.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460D-9349-4D77-B411-263BF83C71DF}"/>
              </a:ext>
            </a:extLst>
          </p:cNvPr>
          <p:cNvSpPr>
            <a:spLocks noGrp="1"/>
          </p:cNvSpPr>
          <p:nvPr>
            <p:ph type="ctrTitle"/>
          </p:nvPr>
        </p:nvSpPr>
        <p:spPr>
          <a:xfrm>
            <a:off x="325214" y="417342"/>
            <a:ext cx="11129500" cy="1179613"/>
          </a:xfrm>
        </p:spPr>
        <p:txBody>
          <a:bodyPr>
            <a:noAutofit/>
          </a:bodyPr>
          <a:lstStyle/>
          <a:p>
            <a:r>
              <a:rPr lang="en-US" sz="4800" dirty="0"/>
              <a:t>Heritage Fair: An Introduction</a:t>
            </a:r>
          </a:p>
        </p:txBody>
      </p:sp>
      <p:sp>
        <p:nvSpPr>
          <p:cNvPr id="4" name="Rectangle 1">
            <a:extLst>
              <a:ext uri="{FF2B5EF4-FFF2-40B4-BE49-F238E27FC236}">
                <a16:creationId xmlns:a16="http://schemas.microsoft.com/office/drawing/2014/main" id="{11CBC132-73C2-4001-89ED-A52B81E6590E}"/>
              </a:ext>
            </a:extLst>
          </p:cNvPr>
          <p:cNvSpPr>
            <a:spLocks noGrp="1" noChangeArrowheads="1"/>
          </p:cNvSpPr>
          <p:nvPr>
            <p:ph type="subTitle" idx="1"/>
          </p:nvPr>
        </p:nvSpPr>
        <p:spPr bwMode="auto">
          <a:xfrm>
            <a:off x="5889964" y="1750555"/>
            <a:ext cx="57076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a:ln>
                  <a:noFill/>
                </a:ln>
                <a:solidFill>
                  <a:schemeClr val="tx1"/>
                </a:solidFill>
                <a:effectLst/>
                <a:latin typeface="Arial" panose="020B0604020202020204" pitchFamily="34" charset="0"/>
              </a:rPr>
              <a:t>Exploring Canada’s History Through Student Projects</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3" descr="https://nsprovincialheritagefair.ca/wp-content/uploads/2020/02/cropped-img_1286.jpg">
            <a:extLst>
              <a:ext uri="{FF2B5EF4-FFF2-40B4-BE49-F238E27FC236}">
                <a16:creationId xmlns:a16="http://schemas.microsoft.com/office/drawing/2014/main" id="{1209C4A5-AA8D-48E7-97D0-96C12D2F1E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31" t="44500" r="2613" b="12417"/>
          <a:stretch/>
        </p:blipFill>
        <p:spPr bwMode="auto">
          <a:xfrm>
            <a:off x="1029248" y="2285675"/>
            <a:ext cx="10053507" cy="34231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26457C7-8565-49B6-9923-4C6BB6814DAA}"/>
              </a:ext>
            </a:extLst>
          </p:cNvPr>
          <p:cNvSpPr/>
          <p:nvPr/>
        </p:nvSpPr>
        <p:spPr>
          <a:xfrm>
            <a:off x="1029248" y="5767621"/>
            <a:ext cx="6096000" cy="246221"/>
          </a:xfrm>
          <a:prstGeom prst="rect">
            <a:avLst/>
          </a:prstGeom>
        </p:spPr>
        <p:txBody>
          <a:bodyPr>
            <a:spAutoFit/>
          </a:bodyPr>
          <a:lstStyle/>
          <a:p>
            <a:r>
              <a:rPr lang="en-US" sz="1000" dirty="0"/>
              <a:t>"Image courtesy of the Nova Scotia Provincial Heritage Fair. Used with permission."</a:t>
            </a:r>
          </a:p>
        </p:txBody>
      </p:sp>
    </p:spTree>
    <p:extLst>
      <p:ext uri="{BB962C8B-B14F-4D97-AF65-F5344CB8AC3E}">
        <p14:creationId xmlns:p14="http://schemas.microsoft.com/office/powerpoint/2010/main" val="153992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665A-C2D9-473F-B3ED-F845056802A2}"/>
              </a:ext>
            </a:extLst>
          </p:cNvPr>
          <p:cNvSpPr>
            <a:spLocks noGrp="1"/>
          </p:cNvSpPr>
          <p:nvPr>
            <p:ph type="title"/>
          </p:nvPr>
        </p:nvSpPr>
        <p:spPr/>
        <p:txBody>
          <a:bodyPr>
            <a:normAutofit/>
          </a:bodyPr>
          <a:lstStyle/>
          <a:p>
            <a:r>
              <a:rPr lang="en-US" sz="4800" dirty="0"/>
              <a:t>Choosing a Topic</a:t>
            </a:r>
          </a:p>
        </p:txBody>
      </p:sp>
      <p:sp>
        <p:nvSpPr>
          <p:cNvPr id="3" name="Content Placeholder 2">
            <a:extLst>
              <a:ext uri="{FF2B5EF4-FFF2-40B4-BE49-F238E27FC236}">
                <a16:creationId xmlns:a16="http://schemas.microsoft.com/office/drawing/2014/main" id="{76A875AB-90BE-4EB4-9055-A871449DC0E0}"/>
              </a:ext>
            </a:extLst>
          </p:cNvPr>
          <p:cNvSpPr>
            <a:spLocks noGrp="1"/>
          </p:cNvSpPr>
          <p:nvPr>
            <p:ph idx="1"/>
          </p:nvPr>
        </p:nvSpPr>
        <p:spPr>
          <a:xfrm>
            <a:off x="1130271" y="2171769"/>
            <a:ext cx="3417016" cy="3294576"/>
          </a:xfrm>
        </p:spPr>
        <p:txBody>
          <a:bodyPr>
            <a:normAutofit/>
          </a:bodyPr>
          <a:lstStyle/>
          <a:p>
            <a:pPr marL="0" indent="0">
              <a:buNone/>
            </a:pPr>
            <a:r>
              <a:rPr lang="en-US" sz="2800" b="1" dirty="0"/>
              <a:t>Notable Individuals:</a:t>
            </a:r>
            <a:r>
              <a:rPr lang="en-US" sz="2800" dirty="0"/>
              <a:t> Discover the contributions of historical figures.</a:t>
            </a:r>
          </a:p>
        </p:txBody>
      </p:sp>
      <p:pic>
        <p:nvPicPr>
          <p:cNvPr id="7170" name="Picture 2" descr="Viola Irene Desmond - Black and White Portrait Photograph - PICRYL - Public  Domain Media Search Engine Public Domain Search">
            <a:extLst>
              <a:ext uri="{FF2B5EF4-FFF2-40B4-BE49-F238E27FC236}">
                <a16:creationId xmlns:a16="http://schemas.microsoft.com/office/drawing/2014/main" id="{09567CCE-B354-4C1C-BE3B-E78CD68BF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866" y="953324"/>
            <a:ext cx="3690679" cy="46660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29A9F24-826C-41B8-9B14-931F09E1670F}"/>
              </a:ext>
            </a:extLst>
          </p:cNvPr>
          <p:cNvSpPr/>
          <p:nvPr/>
        </p:nvSpPr>
        <p:spPr>
          <a:xfrm>
            <a:off x="7042866" y="5704621"/>
            <a:ext cx="6096000" cy="400110"/>
          </a:xfrm>
          <a:prstGeom prst="rect">
            <a:avLst/>
          </a:prstGeom>
        </p:spPr>
        <p:txBody>
          <a:bodyPr>
            <a:spAutoFit/>
          </a:bodyPr>
          <a:lstStyle/>
          <a:p>
            <a:r>
              <a:rPr lang="en-US" sz="1000" i="1" dirty="0"/>
              <a:t>Image of Viola Irene Desmond, sourced from </a:t>
            </a:r>
            <a:r>
              <a:rPr lang="en-US" sz="1000" i="1" dirty="0">
                <a:hlinkClick r:id="rId3"/>
              </a:rPr>
              <a:t>PICRYL</a:t>
            </a:r>
            <a:r>
              <a:rPr lang="en-US" sz="1000" i="1" dirty="0"/>
              <a:t>. </a:t>
            </a:r>
          </a:p>
          <a:p>
            <a:r>
              <a:rPr lang="en-US" sz="1000" i="1" dirty="0"/>
              <a:t>This image is in the public domain.</a:t>
            </a:r>
            <a:r>
              <a:rPr lang="en-US" sz="1000" dirty="0"/>
              <a:t>​</a:t>
            </a:r>
          </a:p>
        </p:txBody>
      </p:sp>
    </p:spTree>
    <p:extLst>
      <p:ext uri="{BB962C8B-B14F-4D97-AF65-F5344CB8AC3E}">
        <p14:creationId xmlns:p14="http://schemas.microsoft.com/office/powerpoint/2010/main" val="303683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665A-C2D9-473F-B3ED-F845056802A2}"/>
              </a:ext>
            </a:extLst>
          </p:cNvPr>
          <p:cNvSpPr>
            <a:spLocks noGrp="1"/>
          </p:cNvSpPr>
          <p:nvPr>
            <p:ph type="title"/>
          </p:nvPr>
        </p:nvSpPr>
        <p:spPr/>
        <p:txBody>
          <a:bodyPr>
            <a:normAutofit/>
          </a:bodyPr>
          <a:lstStyle/>
          <a:p>
            <a:r>
              <a:rPr lang="en-US" sz="4800" dirty="0"/>
              <a:t>Choosing a Topic</a:t>
            </a:r>
          </a:p>
        </p:txBody>
      </p:sp>
      <p:sp>
        <p:nvSpPr>
          <p:cNvPr id="3" name="Content Placeholder 2">
            <a:extLst>
              <a:ext uri="{FF2B5EF4-FFF2-40B4-BE49-F238E27FC236}">
                <a16:creationId xmlns:a16="http://schemas.microsoft.com/office/drawing/2014/main" id="{76A875AB-90BE-4EB4-9055-A871449DC0E0}"/>
              </a:ext>
            </a:extLst>
          </p:cNvPr>
          <p:cNvSpPr>
            <a:spLocks noGrp="1"/>
          </p:cNvSpPr>
          <p:nvPr>
            <p:ph idx="1"/>
          </p:nvPr>
        </p:nvSpPr>
        <p:spPr>
          <a:xfrm>
            <a:off x="7760044" y="2208839"/>
            <a:ext cx="3850831" cy="3294576"/>
          </a:xfrm>
        </p:spPr>
        <p:txBody>
          <a:bodyPr>
            <a:normAutofit/>
          </a:bodyPr>
          <a:lstStyle/>
          <a:p>
            <a:pPr marL="0" indent="0">
              <a:buNone/>
            </a:pPr>
            <a:r>
              <a:rPr lang="en-US" sz="2800" b="1" dirty="0"/>
              <a:t>Local History:</a:t>
            </a:r>
            <a:r>
              <a:rPr lang="en-US" sz="2800" dirty="0"/>
              <a:t> Uncover stories from your own community.</a:t>
            </a:r>
          </a:p>
        </p:txBody>
      </p:sp>
      <p:pic>
        <p:nvPicPr>
          <p:cNvPr id="16386" name="Picture 2" descr="Early History of Education in Hantsport – by Nellie Fox – Hantsport &amp; Area  Historical Society">
            <a:extLst>
              <a:ext uri="{FF2B5EF4-FFF2-40B4-BE49-F238E27FC236}">
                <a16:creationId xmlns:a16="http://schemas.microsoft.com/office/drawing/2014/main" id="{B12408A5-1E14-41BD-894B-6D967236F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13" y="1758308"/>
            <a:ext cx="6536726" cy="39450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27C9DDB-6C55-464F-92A9-F47284D8E2FB}"/>
              </a:ext>
            </a:extLst>
          </p:cNvPr>
          <p:cNvSpPr/>
          <p:nvPr/>
        </p:nvSpPr>
        <p:spPr>
          <a:xfrm>
            <a:off x="702276" y="5703324"/>
            <a:ext cx="6096000" cy="400110"/>
          </a:xfrm>
          <a:prstGeom prst="rect">
            <a:avLst/>
          </a:prstGeom>
        </p:spPr>
        <p:txBody>
          <a:bodyPr>
            <a:spAutoFit/>
          </a:bodyPr>
          <a:lstStyle/>
          <a:p>
            <a:r>
              <a:rPr lang="en-US" sz="1000" dirty="0"/>
              <a:t>"Hantsport School Addition" image courtesy of the Hantsport &amp; Area Historical Society. Used with permission. </a:t>
            </a:r>
            <a:r>
              <a:rPr lang="en-US" sz="1000" dirty="0">
                <a:hlinkClick r:id="rId3"/>
              </a:rPr>
              <a:t>McDade Heritage Centre</a:t>
            </a:r>
            <a:r>
              <a:rPr lang="en-US" sz="1000" dirty="0"/>
              <a:t>.</a:t>
            </a:r>
          </a:p>
        </p:txBody>
      </p:sp>
    </p:spTree>
    <p:extLst>
      <p:ext uri="{BB962C8B-B14F-4D97-AF65-F5344CB8AC3E}">
        <p14:creationId xmlns:p14="http://schemas.microsoft.com/office/powerpoint/2010/main" val="26285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3DDF-FAB5-43E5-8FE9-8F631861827E}"/>
              </a:ext>
            </a:extLst>
          </p:cNvPr>
          <p:cNvSpPr>
            <a:spLocks noGrp="1"/>
          </p:cNvSpPr>
          <p:nvPr>
            <p:ph type="title"/>
          </p:nvPr>
        </p:nvSpPr>
        <p:spPr/>
        <p:txBody>
          <a:bodyPr>
            <a:normAutofit/>
          </a:bodyPr>
          <a:lstStyle/>
          <a:p>
            <a:r>
              <a:rPr lang="en-US" sz="4400" dirty="0"/>
              <a:t>Researching Your Topic</a:t>
            </a:r>
          </a:p>
        </p:txBody>
      </p:sp>
      <p:sp>
        <p:nvSpPr>
          <p:cNvPr id="4" name="Rectangle 1">
            <a:extLst>
              <a:ext uri="{FF2B5EF4-FFF2-40B4-BE49-F238E27FC236}">
                <a16:creationId xmlns:a16="http://schemas.microsoft.com/office/drawing/2014/main" id="{6D127453-C8A4-4C28-B91A-0CF1B28ED3D0}"/>
              </a:ext>
            </a:extLst>
          </p:cNvPr>
          <p:cNvSpPr>
            <a:spLocks noGrp="1" noChangeArrowheads="1"/>
          </p:cNvSpPr>
          <p:nvPr>
            <p:ph idx="1"/>
          </p:nvPr>
        </p:nvSpPr>
        <p:spPr bwMode="auto">
          <a:xfrm>
            <a:off x="277655" y="2563229"/>
            <a:ext cx="780366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Start with Questions:</a:t>
            </a:r>
            <a:r>
              <a:rPr kumimoji="0" lang="en-US" altLang="en-US" sz="2400" b="0" i="0" u="none" strike="noStrike" cap="none" normalizeH="0" baseline="0" dirty="0">
                <a:ln>
                  <a:noFill/>
                </a:ln>
                <a:solidFill>
                  <a:schemeClr val="tx1"/>
                </a:solidFill>
                <a:effectLst/>
                <a:latin typeface="Arial" panose="020B0604020202020204" pitchFamily="34" charset="0"/>
              </a:rPr>
              <a:t> What do I want to learn? Why is my topic important?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Use Reliable Sources:</a:t>
            </a:r>
            <a:r>
              <a:rPr kumimoji="0" lang="en-US" altLang="en-US" sz="2400" b="0" i="0" u="none" strike="noStrike" cap="none" normalizeH="0" baseline="0" dirty="0">
                <a:ln>
                  <a:noFill/>
                </a:ln>
                <a:solidFill>
                  <a:schemeClr val="tx1"/>
                </a:solidFill>
                <a:effectLst/>
                <a:latin typeface="Arial" panose="020B0604020202020204" pitchFamily="34" charset="0"/>
              </a:rPr>
              <a:t> Books, websites, museums, and interviews.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Take Notes:</a:t>
            </a:r>
            <a:r>
              <a:rPr kumimoji="0" lang="en-US" altLang="en-US" sz="2400" b="0" i="0" u="none" strike="noStrike" cap="none" normalizeH="0" baseline="0" dirty="0">
                <a:ln>
                  <a:noFill/>
                </a:ln>
                <a:solidFill>
                  <a:schemeClr val="tx1"/>
                </a:solidFill>
                <a:effectLst/>
                <a:latin typeface="Arial" panose="020B0604020202020204" pitchFamily="34" charset="0"/>
              </a:rPr>
              <a:t> Identify key information and avoid plagiarism. </a:t>
            </a:r>
          </a:p>
        </p:txBody>
      </p:sp>
      <p:pic>
        <p:nvPicPr>
          <p:cNvPr id="8194" name="Picture 2" descr="Office folders and books Royalty-free Stock Vector Images and Clip Art">
            <a:extLst>
              <a:ext uri="{FF2B5EF4-FFF2-40B4-BE49-F238E27FC236}">
                <a16:creationId xmlns:a16="http://schemas.microsoft.com/office/drawing/2014/main" id="{AB5B8837-2A50-47F8-87F3-5B9432A3D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319" y="1624115"/>
            <a:ext cx="3986102" cy="39861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8C28CC3-4F9F-4590-AFE8-59207991A35A}"/>
              </a:ext>
            </a:extLst>
          </p:cNvPr>
          <p:cNvSpPr/>
          <p:nvPr/>
        </p:nvSpPr>
        <p:spPr>
          <a:xfrm>
            <a:off x="8081319" y="5610217"/>
            <a:ext cx="3538151" cy="400110"/>
          </a:xfrm>
          <a:prstGeom prst="rect">
            <a:avLst/>
          </a:prstGeom>
        </p:spPr>
        <p:txBody>
          <a:bodyPr wrap="square">
            <a:spAutoFit/>
          </a:bodyPr>
          <a:lstStyle/>
          <a:p>
            <a:r>
              <a:rPr lang="en-US" sz="1000" i="1" dirty="0"/>
              <a:t>"Office folders and books" by </a:t>
            </a:r>
            <a:r>
              <a:rPr lang="en-US" sz="1000" i="1" dirty="0" err="1"/>
              <a:t>Vectorportal</a:t>
            </a:r>
            <a:r>
              <a:rPr lang="en-US" sz="1000" i="1" dirty="0"/>
              <a:t>, </a:t>
            </a:r>
          </a:p>
          <a:p>
            <a:r>
              <a:rPr lang="en-US" sz="1000" i="1" dirty="0"/>
              <a:t>licensed under </a:t>
            </a:r>
            <a:r>
              <a:rPr lang="en-US" sz="1000" i="1" dirty="0">
                <a:hlinkClick r:id="rId3"/>
              </a:rPr>
              <a:t>CC BY 4.0</a:t>
            </a:r>
            <a:r>
              <a:rPr lang="en-US" sz="1000" i="1" dirty="0"/>
              <a:t>, via </a:t>
            </a:r>
            <a:r>
              <a:rPr lang="en-US" sz="1000" i="1" dirty="0" err="1">
                <a:hlinkClick r:id="rId4"/>
              </a:rPr>
              <a:t>Vectorportal</a:t>
            </a:r>
            <a:r>
              <a:rPr lang="en-US" sz="1000" i="1" dirty="0"/>
              <a:t>.</a:t>
            </a:r>
            <a:r>
              <a:rPr lang="en-US" sz="1000" dirty="0"/>
              <a:t>​</a:t>
            </a:r>
          </a:p>
        </p:txBody>
      </p:sp>
    </p:spTree>
    <p:extLst>
      <p:ext uri="{BB962C8B-B14F-4D97-AF65-F5344CB8AC3E}">
        <p14:creationId xmlns:p14="http://schemas.microsoft.com/office/powerpoint/2010/main" val="371127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7BE3B-5666-42C6-A838-DBAF02DABE49}"/>
              </a:ext>
            </a:extLst>
          </p:cNvPr>
          <p:cNvSpPr>
            <a:spLocks noGrp="1"/>
          </p:cNvSpPr>
          <p:nvPr>
            <p:ph type="title"/>
          </p:nvPr>
        </p:nvSpPr>
        <p:spPr/>
        <p:txBody>
          <a:bodyPr>
            <a:normAutofit/>
          </a:bodyPr>
          <a:lstStyle/>
          <a:p>
            <a:r>
              <a:rPr lang="en-US" sz="4800" dirty="0"/>
              <a:t>Creating Your Project</a:t>
            </a:r>
          </a:p>
        </p:txBody>
      </p:sp>
      <p:sp>
        <p:nvSpPr>
          <p:cNvPr id="4" name="Rectangle 1">
            <a:extLst>
              <a:ext uri="{FF2B5EF4-FFF2-40B4-BE49-F238E27FC236}">
                <a16:creationId xmlns:a16="http://schemas.microsoft.com/office/drawing/2014/main" id="{DE7A1559-5706-4A2F-8499-729847B72D0D}"/>
              </a:ext>
            </a:extLst>
          </p:cNvPr>
          <p:cNvSpPr>
            <a:spLocks noGrp="1" noChangeArrowheads="1"/>
          </p:cNvSpPr>
          <p:nvPr>
            <p:ph idx="1"/>
          </p:nvPr>
        </p:nvSpPr>
        <p:spPr bwMode="auto">
          <a:xfrm>
            <a:off x="6558297" y="2245457"/>
            <a:ext cx="545708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Organize Your Information:</a:t>
            </a:r>
            <a:r>
              <a:rPr kumimoji="0" lang="en-US" altLang="en-US" sz="2400" b="0" i="0" u="none" strike="noStrike" cap="none" normalizeH="0" baseline="0" dirty="0">
                <a:ln>
                  <a:noFill/>
                </a:ln>
                <a:solidFill>
                  <a:schemeClr val="tx1"/>
                </a:solidFill>
                <a:effectLst/>
                <a:latin typeface="Arial" panose="020B0604020202020204" pitchFamily="34" charset="0"/>
              </a:rPr>
              <a:t> Create a clear and engaging narrative.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Add Visuals:</a:t>
            </a:r>
            <a:r>
              <a:rPr kumimoji="0" lang="en-US" altLang="en-US" sz="2400" b="0" i="0" u="none" strike="noStrike" cap="none" normalizeH="0" baseline="0" dirty="0">
                <a:ln>
                  <a:noFill/>
                </a:ln>
                <a:solidFill>
                  <a:schemeClr val="tx1"/>
                </a:solidFill>
                <a:effectLst/>
                <a:latin typeface="Arial" panose="020B0604020202020204" pitchFamily="34" charset="0"/>
              </a:rPr>
              <a:t> Use pictures, maps, and diagrams to support your ideas.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Show Creativity:</a:t>
            </a:r>
            <a:r>
              <a:rPr kumimoji="0" lang="en-US" altLang="en-US" sz="2400" b="0" i="0" u="none" strike="noStrike" cap="none" normalizeH="0" baseline="0" dirty="0">
                <a:ln>
                  <a:noFill/>
                </a:ln>
                <a:solidFill>
                  <a:schemeClr val="tx1"/>
                </a:solidFill>
                <a:effectLst/>
                <a:latin typeface="Arial" panose="020B0604020202020204" pitchFamily="34" charset="0"/>
              </a:rPr>
              <a:t> Design a project that reflects your personality and research style. </a:t>
            </a:r>
          </a:p>
        </p:txBody>
      </p:sp>
      <p:pic>
        <p:nvPicPr>
          <p:cNvPr id="9218" name="Picture 2" descr="Lauren Schoenhofen | Heritage Saskatchewan | Flickr">
            <a:extLst>
              <a:ext uri="{FF2B5EF4-FFF2-40B4-BE49-F238E27FC236}">
                <a16:creationId xmlns:a16="http://schemas.microsoft.com/office/drawing/2014/main" id="{1AB532F7-2CEB-47BD-AF9E-51198EE25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81" y="1852200"/>
            <a:ext cx="6073457" cy="34163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14D8F2E-B67E-49C9-9041-179C6C95275F}"/>
              </a:ext>
            </a:extLst>
          </p:cNvPr>
          <p:cNvSpPr/>
          <p:nvPr/>
        </p:nvSpPr>
        <p:spPr>
          <a:xfrm>
            <a:off x="359538" y="5304916"/>
            <a:ext cx="6096000" cy="400110"/>
          </a:xfrm>
          <a:prstGeom prst="rect">
            <a:avLst/>
          </a:prstGeom>
        </p:spPr>
        <p:txBody>
          <a:bodyPr>
            <a:spAutoFit/>
          </a:bodyPr>
          <a:lstStyle/>
          <a:p>
            <a:r>
              <a:rPr lang="en-US" sz="1000" dirty="0"/>
              <a:t>"2018 Provincial Heritage Fair" by Government of Prince Edward Island, licensed under </a:t>
            </a:r>
            <a:r>
              <a:rPr lang="en-US" sz="1000" dirty="0">
                <a:hlinkClick r:id="rId3"/>
              </a:rPr>
              <a:t>CC BY 2.0</a:t>
            </a:r>
            <a:r>
              <a:rPr lang="en-US" sz="1000" dirty="0"/>
              <a:t>, via </a:t>
            </a:r>
            <a:r>
              <a:rPr lang="en-US" sz="1000" dirty="0">
                <a:hlinkClick r:id="rId4"/>
              </a:rPr>
              <a:t>Flickr</a:t>
            </a:r>
            <a:r>
              <a:rPr lang="en-US" sz="1000" dirty="0"/>
              <a:t>.</a:t>
            </a:r>
          </a:p>
        </p:txBody>
      </p:sp>
    </p:spTree>
    <p:extLst>
      <p:ext uri="{BB962C8B-B14F-4D97-AF65-F5344CB8AC3E}">
        <p14:creationId xmlns:p14="http://schemas.microsoft.com/office/powerpoint/2010/main" val="426533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5FBA-2647-42EB-A675-BBC02BB3A983}"/>
              </a:ext>
            </a:extLst>
          </p:cNvPr>
          <p:cNvSpPr>
            <a:spLocks noGrp="1"/>
          </p:cNvSpPr>
          <p:nvPr>
            <p:ph type="title"/>
          </p:nvPr>
        </p:nvSpPr>
        <p:spPr/>
        <p:txBody>
          <a:bodyPr>
            <a:normAutofit/>
          </a:bodyPr>
          <a:lstStyle/>
          <a:p>
            <a:r>
              <a:rPr lang="en-US" sz="4800" dirty="0"/>
              <a:t>Presenting Your Project</a:t>
            </a:r>
          </a:p>
        </p:txBody>
      </p:sp>
      <p:sp>
        <p:nvSpPr>
          <p:cNvPr id="4" name="Rectangle 1">
            <a:extLst>
              <a:ext uri="{FF2B5EF4-FFF2-40B4-BE49-F238E27FC236}">
                <a16:creationId xmlns:a16="http://schemas.microsoft.com/office/drawing/2014/main" id="{5685ADC7-0BDC-48CB-BAA9-37FA638FA8B5}"/>
              </a:ext>
            </a:extLst>
          </p:cNvPr>
          <p:cNvSpPr>
            <a:spLocks noGrp="1" noChangeArrowheads="1"/>
          </p:cNvSpPr>
          <p:nvPr>
            <p:ph idx="1"/>
          </p:nvPr>
        </p:nvSpPr>
        <p:spPr bwMode="auto">
          <a:xfrm>
            <a:off x="160638" y="2145752"/>
            <a:ext cx="522690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Practice Speaking Clearly:</a:t>
            </a:r>
            <a:r>
              <a:rPr kumimoji="0" lang="en-US" altLang="en-US" sz="2400" b="0" i="0" u="none" strike="noStrike" cap="none" normalizeH="0" baseline="0" dirty="0">
                <a:ln>
                  <a:noFill/>
                </a:ln>
                <a:solidFill>
                  <a:schemeClr val="tx1"/>
                </a:solidFill>
                <a:effectLst/>
                <a:latin typeface="Arial" panose="020B0604020202020204" pitchFamily="34" charset="0"/>
              </a:rPr>
              <a:t> Share your story with confidence.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Engage Your Audience:</a:t>
            </a:r>
            <a:r>
              <a:rPr kumimoji="0" lang="en-US" altLang="en-US" sz="2400" b="0" i="0" u="none" strike="noStrike" cap="none" normalizeH="0" baseline="0" dirty="0">
                <a:ln>
                  <a:noFill/>
                </a:ln>
                <a:solidFill>
                  <a:schemeClr val="tx1"/>
                </a:solidFill>
                <a:effectLst/>
                <a:latin typeface="Arial" panose="020B0604020202020204" pitchFamily="34" charset="0"/>
              </a:rPr>
              <a:t> Make eye contact and invite questions.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Be Proud of Your Work:</a:t>
            </a:r>
            <a:r>
              <a:rPr kumimoji="0" lang="en-US" altLang="en-US" sz="2400" b="0" i="0" u="none" strike="noStrike" cap="none" normalizeH="0" baseline="0" dirty="0">
                <a:ln>
                  <a:noFill/>
                </a:ln>
                <a:solidFill>
                  <a:schemeClr val="tx1"/>
                </a:solidFill>
                <a:effectLst/>
                <a:latin typeface="Arial" panose="020B0604020202020204" pitchFamily="34" charset="0"/>
              </a:rPr>
              <a:t> You’re showcasing your hard work and knowledge. </a:t>
            </a:r>
          </a:p>
        </p:txBody>
      </p:sp>
      <p:pic>
        <p:nvPicPr>
          <p:cNvPr id="10244" name="Picture 4" descr="HeritageFairGPEIBLS_6223x_EDU | More than 180 Gr. 5 - 9 stud… | Flickr">
            <a:extLst>
              <a:ext uri="{FF2B5EF4-FFF2-40B4-BE49-F238E27FC236}">
                <a16:creationId xmlns:a16="http://schemas.microsoft.com/office/drawing/2014/main" id="{3BDC619C-802C-4167-B0E7-F57E48D5A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367" y="1777815"/>
            <a:ext cx="5045676" cy="37842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8EC6DC8-793A-41FE-96A5-18611044DB28}"/>
              </a:ext>
            </a:extLst>
          </p:cNvPr>
          <p:cNvSpPr/>
          <p:nvPr/>
        </p:nvSpPr>
        <p:spPr>
          <a:xfrm>
            <a:off x="6524367" y="5562072"/>
            <a:ext cx="6096000" cy="400110"/>
          </a:xfrm>
          <a:prstGeom prst="rect">
            <a:avLst/>
          </a:prstGeom>
        </p:spPr>
        <p:txBody>
          <a:bodyPr>
            <a:spAutoFit/>
          </a:bodyPr>
          <a:lstStyle/>
          <a:p>
            <a:r>
              <a:rPr lang="en-US" sz="1000" dirty="0"/>
              <a:t>"2018 Provincial Heritage Fair" by Government of Prince Edward Island, licensed </a:t>
            </a:r>
          </a:p>
          <a:p>
            <a:r>
              <a:rPr lang="en-US" sz="1000" dirty="0"/>
              <a:t>under </a:t>
            </a:r>
            <a:r>
              <a:rPr lang="en-US" sz="1000" dirty="0">
                <a:hlinkClick r:id="rId3"/>
              </a:rPr>
              <a:t>CC BY 2.0</a:t>
            </a:r>
            <a:r>
              <a:rPr lang="en-US" sz="1000" dirty="0"/>
              <a:t>, via </a:t>
            </a:r>
            <a:r>
              <a:rPr lang="en-US" sz="1000" dirty="0">
                <a:hlinkClick r:id="rId4"/>
              </a:rPr>
              <a:t>Flickr</a:t>
            </a:r>
            <a:r>
              <a:rPr lang="en-US" sz="1000" dirty="0"/>
              <a:t>.</a:t>
            </a:r>
          </a:p>
        </p:txBody>
      </p:sp>
    </p:spTree>
    <p:extLst>
      <p:ext uri="{BB962C8B-B14F-4D97-AF65-F5344CB8AC3E}">
        <p14:creationId xmlns:p14="http://schemas.microsoft.com/office/powerpoint/2010/main" val="14884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500"/>
                                        <p:tgtEl>
                                          <p:spTgt spid="102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CEEB-3545-45DD-BCE7-2ED73AACF040}"/>
              </a:ext>
            </a:extLst>
          </p:cNvPr>
          <p:cNvSpPr>
            <a:spLocks noGrp="1"/>
          </p:cNvSpPr>
          <p:nvPr>
            <p:ph type="title"/>
          </p:nvPr>
        </p:nvSpPr>
        <p:spPr/>
        <p:txBody>
          <a:bodyPr>
            <a:normAutofit/>
          </a:bodyPr>
          <a:lstStyle/>
          <a:p>
            <a:r>
              <a:rPr lang="en-US" sz="4800" dirty="0"/>
              <a:t>What Happens After?</a:t>
            </a:r>
          </a:p>
        </p:txBody>
      </p:sp>
      <p:sp>
        <p:nvSpPr>
          <p:cNvPr id="4" name="Rectangle 1">
            <a:extLst>
              <a:ext uri="{FF2B5EF4-FFF2-40B4-BE49-F238E27FC236}">
                <a16:creationId xmlns:a16="http://schemas.microsoft.com/office/drawing/2014/main" id="{E757A810-5BBE-40F9-9241-D77781708A7A}"/>
              </a:ext>
            </a:extLst>
          </p:cNvPr>
          <p:cNvSpPr>
            <a:spLocks noGrp="1" noChangeArrowheads="1"/>
          </p:cNvSpPr>
          <p:nvPr>
            <p:ph idx="1"/>
          </p:nvPr>
        </p:nvSpPr>
        <p:spPr bwMode="auto">
          <a:xfrm>
            <a:off x="1499286" y="1790992"/>
            <a:ext cx="919342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 School Fair:</a:t>
            </a:r>
            <a:r>
              <a:rPr kumimoji="0" lang="en-US" altLang="en-US" sz="2400" b="0" i="0" u="none" strike="noStrike" cap="none" normalizeH="0" baseline="0" dirty="0">
                <a:ln>
                  <a:noFill/>
                </a:ln>
                <a:solidFill>
                  <a:schemeClr val="tx1"/>
                </a:solidFill>
                <a:effectLst/>
                <a:latin typeface="Arial" panose="020B0604020202020204" pitchFamily="34" charset="0"/>
              </a:rPr>
              <a:t> Present your project to classmates, teachers, and community.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 Regional Fair:</a:t>
            </a:r>
            <a:r>
              <a:rPr kumimoji="0" lang="en-US" altLang="en-US" sz="2400" b="0" i="0" u="none" strike="noStrike" cap="none" normalizeH="0" baseline="0" dirty="0">
                <a:ln>
                  <a:noFill/>
                </a:ln>
                <a:solidFill>
                  <a:schemeClr val="tx1"/>
                </a:solidFill>
                <a:effectLst/>
                <a:latin typeface="Arial" panose="020B0604020202020204" pitchFamily="34" charset="0"/>
              </a:rPr>
              <a:t> Exceptional projects move on to showcase at Regional Heritage Fairs.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1" i="0" u="none" strike="noStrike" cap="none" normalizeH="0" baseline="0" dirty="0">
                <a:ln>
                  <a:noFill/>
                </a:ln>
                <a:solidFill>
                  <a:schemeClr val="tx1"/>
                </a:solidFill>
                <a:effectLst/>
                <a:latin typeface="Arial" panose="020B0604020202020204" pitchFamily="34" charset="0"/>
              </a:rPr>
              <a:t>Provincial Fair:</a:t>
            </a:r>
            <a:r>
              <a:rPr kumimoji="0" lang="en-US" altLang="en-US" sz="2400" b="1"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a:ln>
                  <a:noFill/>
                </a:ln>
                <a:solidFill>
                  <a:schemeClr val="tx1"/>
                </a:solidFill>
                <a:effectLst/>
                <a:latin typeface="Arial" panose="020B0604020202020204" pitchFamily="34" charset="0"/>
              </a:rPr>
              <a:t>Projects from the Regional Fair may move on to the Provincial Heritage Fair.</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 Recognition:</a:t>
            </a:r>
            <a:r>
              <a:rPr kumimoji="0" lang="en-US" altLang="en-US" sz="2400" b="0" i="0" u="none" strike="noStrike" cap="none" normalizeH="0" baseline="0" dirty="0">
                <a:ln>
                  <a:noFill/>
                </a:ln>
                <a:solidFill>
                  <a:schemeClr val="tx1"/>
                </a:solidFill>
                <a:effectLst/>
                <a:latin typeface="Arial" panose="020B0604020202020204" pitchFamily="34" charset="0"/>
              </a:rPr>
              <a:t> Receive feedback, certificates, and maybe even awards! </a:t>
            </a:r>
          </a:p>
        </p:txBody>
      </p:sp>
    </p:spTree>
    <p:extLst>
      <p:ext uri="{BB962C8B-B14F-4D97-AF65-F5344CB8AC3E}">
        <p14:creationId xmlns:p14="http://schemas.microsoft.com/office/powerpoint/2010/main" val="3196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F9E4-98F0-457A-927A-0C54D20D6BE8}"/>
              </a:ext>
            </a:extLst>
          </p:cNvPr>
          <p:cNvSpPr>
            <a:spLocks noGrp="1"/>
          </p:cNvSpPr>
          <p:nvPr>
            <p:ph type="title"/>
          </p:nvPr>
        </p:nvSpPr>
        <p:spPr/>
        <p:txBody>
          <a:bodyPr>
            <a:normAutofit/>
          </a:bodyPr>
          <a:lstStyle/>
          <a:p>
            <a:r>
              <a:rPr lang="en-US" sz="4800" dirty="0"/>
              <a:t>Frequently Asked Questions</a:t>
            </a:r>
          </a:p>
        </p:txBody>
      </p:sp>
      <p:sp>
        <p:nvSpPr>
          <p:cNvPr id="4" name="Rectangle 1">
            <a:extLst>
              <a:ext uri="{FF2B5EF4-FFF2-40B4-BE49-F238E27FC236}">
                <a16:creationId xmlns:a16="http://schemas.microsoft.com/office/drawing/2014/main" id="{A01E8957-CA40-47D2-86E7-7F5537FA80B4}"/>
              </a:ext>
            </a:extLst>
          </p:cNvPr>
          <p:cNvSpPr>
            <a:spLocks noGrp="1" noChangeArrowheads="1"/>
          </p:cNvSpPr>
          <p:nvPr>
            <p:ph idx="1"/>
          </p:nvPr>
        </p:nvSpPr>
        <p:spPr bwMode="auto">
          <a:xfrm>
            <a:off x="522550" y="2295566"/>
            <a:ext cx="1081871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How long should my project be?</a:t>
            </a:r>
            <a:r>
              <a:rPr kumimoji="0" lang="en-US" altLang="en-US" sz="2400" b="0" i="0" u="none" strike="noStrike" cap="none" normalizeH="0" baseline="0" dirty="0">
                <a:ln>
                  <a:noFill/>
                </a:ln>
                <a:solidFill>
                  <a:schemeClr val="tx1"/>
                </a:solidFill>
                <a:effectLst/>
                <a:latin typeface="Arial" panose="020B0604020202020204" pitchFamily="34" charset="0"/>
              </a:rPr>
              <a:t> Varies by format but aim for a 3-5 minute presentation.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Can I work in a group?</a:t>
            </a:r>
            <a:r>
              <a:rPr kumimoji="0" lang="en-US" altLang="en-US" sz="2400" b="0" i="0" u="none" strike="noStrike" cap="none" normalizeH="0" baseline="0" dirty="0">
                <a:ln>
                  <a:noFill/>
                </a:ln>
                <a:solidFill>
                  <a:schemeClr val="tx1"/>
                </a:solidFill>
                <a:effectLst/>
                <a:latin typeface="Arial" panose="020B0604020202020204" pitchFamily="34" charset="0"/>
              </a:rPr>
              <a:t> Teacher dependent,</a:t>
            </a:r>
            <a:r>
              <a:rPr kumimoji="0" lang="en-US" altLang="en-US" sz="2400" b="0" i="0" u="none" strike="noStrike" cap="none" normalizeH="0" dirty="0">
                <a:ln>
                  <a:noFill/>
                </a:ln>
                <a:solidFill>
                  <a:schemeClr val="tx1"/>
                </a:solidFill>
                <a:effectLst/>
                <a:latin typeface="Arial" panose="020B0604020202020204" pitchFamily="34" charset="0"/>
              </a:rPr>
              <a:t> partners are allowed at the provincial level</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Do I need to memorize everything?</a:t>
            </a:r>
            <a:r>
              <a:rPr kumimoji="0" lang="en-US" altLang="en-US" sz="2400" b="0" i="0" u="none" strike="noStrike" cap="none" normalizeH="0" baseline="0" dirty="0">
                <a:ln>
                  <a:noFill/>
                </a:ln>
                <a:solidFill>
                  <a:schemeClr val="tx1"/>
                </a:solidFill>
                <a:effectLst/>
                <a:latin typeface="Arial" panose="020B0604020202020204" pitchFamily="34" charset="0"/>
              </a:rPr>
              <a:t> No, but knowing your topic well helps during Q&amp;A. </a:t>
            </a:r>
          </a:p>
        </p:txBody>
      </p:sp>
    </p:spTree>
    <p:extLst>
      <p:ext uri="{BB962C8B-B14F-4D97-AF65-F5344CB8AC3E}">
        <p14:creationId xmlns:p14="http://schemas.microsoft.com/office/powerpoint/2010/main" val="389672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8CA8-2365-42CD-A9C6-D9129782A87D}"/>
              </a:ext>
            </a:extLst>
          </p:cNvPr>
          <p:cNvSpPr>
            <a:spLocks noGrp="1"/>
          </p:cNvSpPr>
          <p:nvPr>
            <p:ph type="title"/>
          </p:nvPr>
        </p:nvSpPr>
        <p:spPr/>
        <p:txBody>
          <a:bodyPr>
            <a:normAutofit/>
          </a:bodyPr>
          <a:lstStyle/>
          <a:p>
            <a:r>
              <a:rPr lang="en-US" sz="4400" dirty="0"/>
              <a:t>Get Ready for Your Heritage Fair!</a:t>
            </a:r>
          </a:p>
        </p:txBody>
      </p:sp>
      <p:sp>
        <p:nvSpPr>
          <p:cNvPr id="3" name="Content Placeholder 2">
            <a:extLst>
              <a:ext uri="{FF2B5EF4-FFF2-40B4-BE49-F238E27FC236}">
                <a16:creationId xmlns:a16="http://schemas.microsoft.com/office/drawing/2014/main" id="{A391C23A-9D4A-4E23-A063-87547194476C}"/>
              </a:ext>
            </a:extLst>
          </p:cNvPr>
          <p:cNvSpPr>
            <a:spLocks noGrp="1"/>
          </p:cNvSpPr>
          <p:nvPr>
            <p:ph idx="1"/>
          </p:nvPr>
        </p:nvSpPr>
        <p:spPr/>
        <p:txBody>
          <a:bodyPr>
            <a:normAutofit/>
          </a:bodyPr>
          <a:lstStyle/>
          <a:p>
            <a:pPr marL="0" indent="0" algn="ctr">
              <a:buNone/>
            </a:pPr>
            <a:r>
              <a:rPr lang="en-US" sz="4000" b="1" dirty="0"/>
              <a:t>Final Tip</a:t>
            </a:r>
            <a:endParaRPr lang="en-US" sz="4000" dirty="0"/>
          </a:p>
          <a:p>
            <a:pPr marL="0" indent="0" algn="ctr">
              <a:buNone/>
            </a:pPr>
            <a:r>
              <a:rPr lang="en-US" sz="4000" dirty="0"/>
              <a:t>Have fun, explore your interests, and take pride in sharing your discoveries!</a:t>
            </a:r>
          </a:p>
        </p:txBody>
      </p:sp>
    </p:spTree>
    <p:extLst>
      <p:ext uri="{BB962C8B-B14F-4D97-AF65-F5344CB8AC3E}">
        <p14:creationId xmlns:p14="http://schemas.microsoft.com/office/powerpoint/2010/main" val="251708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0852-DE91-431F-BEBE-6968AE8BAE97}"/>
              </a:ext>
            </a:extLst>
          </p:cNvPr>
          <p:cNvSpPr>
            <a:spLocks noGrp="1"/>
          </p:cNvSpPr>
          <p:nvPr>
            <p:ph type="title"/>
          </p:nvPr>
        </p:nvSpPr>
        <p:spPr/>
        <p:txBody>
          <a:bodyPr>
            <a:normAutofit/>
          </a:bodyPr>
          <a:lstStyle/>
          <a:p>
            <a:r>
              <a:rPr lang="en-US" sz="4800" dirty="0"/>
              <a:t>Introduction to Heritage Fairs</a:t>
            </a:r>
          </a:p>
        </p:txBody>
      </p:sp>
      <p:sp>
        <p:nvSpPr>
          <p:cNvPr id="4" name="Rectangle 1">
            <a:extLst>
              <a:ext uri="{FF2B5EF4-FFF2-40B4-BE49-F238E27FC236}">
                <a16:creationId xmlns:a16="http://schemas.microsoft.com/office/drawing/2014/main" id="{84FC365A-9417-4F89-A960-7B35FAD4D363}"/>
              </a:ext>
            </a:extLst>
          </p:cNvPr>
          <p:cNvSpPr>
            <a:spLocks noGrp="1" noChangeArrowheads="1"/>
          </p:cNvSpPr>
          <p:nvPr>
            <p:ph idx="1"/>
          </p:nvPr>
        </p:nvSpPr>
        <p:spPr bwMode="auto">
          <a:xfrm>
            <a:off x="467497" y="2002559"/>
            <a:ext cx="610629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chemeClr val="tx1"/>
                </a:solidFill>
                <a:effectLst/>
                <a:latin typeface="Arial" panose="020B0604020202020204" pitchFamily="34" charset="0"/>
              </a:rPr>
              <a:t>A Heritage Fair is a student-led project that explores topics related to Canadian history, heritage, culture, and diversity. It encourages students to discover stories from the past and present that have shaped Canada. Projects are presented to peers, teachers, parents, and community members at school and regional fairs. </a:t>
            </a:r>
          </a:p>
        </p:txBody>
      </p:sp>
      <p:pic>
        <p:nvPicPr>
          <p:cNvPr id="4098" name="Picture 2" descr="2018 Provincial Heritage Fair booths and medal winners | Flickr">
            <a:extLst>
              <a:ext uri="{FF2B5EF4-FFF2-40B4-BE49-F238E27FC236}">
                <a16:creationId xmlns:a16="http://schemas.microsoft.com/office/drawing/2014/main" id="{4FCC2FAA-FD98-4F69-88BD-70CCD5D28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94" y="1841941"/>
            <a:ext cx="5089938" cy="38174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9BEC309-F127-48B2-8B17-31AF5C572FC4}"/>
              </a:ext>
            </a:extLst>
          </p:cNvPr>
          <p:cNvSpPr/>
          <p:nvPr/>
        </p:nvSpPr>
        <p:spPr>
          <a:xfrm>
            <a:off x="6573795" y="5704621"/>
            <a:ext cx="6096000" cy="400110"/>
          </a:xfrm>
          <a:prstGeom prst="rect">
            <a:avLst/>
          </a:prstGeom>
        </p:spPr>
        <p:txBody>
          <a:bodyPr>
            <a:spAutoFit/>
          </a:bodyPr>
          <a:lstStyle/>
          <a:p>
            <a:r>
              <a:rPr lang="en-US" sz="1000" dirty="0"/>
              <a:t>"2018 Provincial Heritage Fair booths and medal winners" by Government of Prince Edward Island, licensed under CC BY 2.0, via </a:t>
            </a:r>
            <a:r>
              <a:rPr lang="en-US" sz="1000" dirty="0">
                <a:hlinkClick r:id="rId3"/>
              </a:rPr>
              <a:t>Flickr</a:t>
            </a:r>
            <a:r>
              <a:rPr lang="en-US" sz="1000" dirty="0"/>
              <a:t>.</a:t>
            </a:r>
          </a:p>
        </p:txBody>
      </p:sp>
    </p:spTree>
    <p:extLst>
      <p:ext uri="{BB962C8B-B14F-4D97-AF65-F5344CB8AC3E}">
        <p14:creationId xmlns:p14="http://schemas.microsoft.com/office/powerpoint/2010/main" val="119417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B177-7FD8-4CBA-975C-61E3885FF988}"/>
              </a:ext>
            </a:extLst>
          </p:cNvPr>
          <p:cNvSpPr>
            <a:spLocks noGrp="1"/>
          </p:cNvSpPr>
          <p:nvPr>
            <p:ph type="title"/>
          </p:nvPr>
        </p:nvSpPr>
        <p:spPr/>
        <p:txBody>
          <a:bodyPr>
            <a:normAutofit/>
          </a:bodyPr>
          <a:lstStyle/>
          <a:p>
            <a:r>
              <a:rPr lang="en-US" sz="4400" dirty="0"/>
              <a:t>Why Participate in a Heritage Fair?</a:t>
            </a:r>
          </a:p>
        </p:txBody>
      </p:sp>
      <p:sp>
        <p:nvSpPr>
          <p:cNvPr id="4" name="Rectangle 1">
            <a:extLst>
              <a:ext uri="{FF2B5EF4-FFF2-40B4-BE49-F238E27FC236}">
                <a16:creationId xmlns:a16="http://schemas.microsoft.com/office/drawing/2014/main" id="{6B5FA185-E3E6-47A2-BF1C-9572D99BCE4B}"/>
              </a:ext>
            </a:extLst>
          </p:cNvPr>
          <p:cNvSpPr>
            <a:spLocks noGrp="1" noChangeArrowheads="1"/>
          </p:cNvSpPr>
          <p:nvPr>
            <p:ph idx="1"/>
          </p:nvPr>
        </p:nvSpPr>
        <p:spPr bwMode="auto">
          <a:xfrm>
            <a:off x="298167" y="2177786"/>
            <a:ext cx="1189383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Engage with History:</a:t>
            </a:r>
            <a:r>
              <a:rPr kumimoji="0" lang="en-US" altLang="en-US" sz="2400" b="0" i="0" u="none" strike="noStrike" cap="none" normalizeH="0" baseline="0" dirty="0">
                <a:ln>
                  <a:noFill/>
                </a:ln>
                <a:solidFill>
                  <a:schemeClr val="tx1"/>
                </a:solidFill>
                <a:effectLst/>
                <a:latin typeface="Arial" panose="020B0604020202020204" pitchFamily="34" charset="0"/>
              </a:rPr>
              <a:t> Discover interesting facts and untold stories.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Develop Skills:</a:t>
            </a:r>
            <a:r>
              <a:rPr kumimoji="0" lang="en-US" altLang="en-US" sz="2400" b="0" i="0" u="none" strike="noStrike" cap="none" normalizeH="0" baseline="0" dirty="0">
                <a:ln>
                  <a:noFill/>
                </a:ln>
                <a:solidFill>
                  <a:schemeClr val="tx1"/>
                </a:solidFill>
                <a:effectLst/>
                <a:latin typeface="Arial" panose="020B0604020202020204" pitchFamily="34" charset="0"/>
              </a:rPr>
              <a:t> Enhance research, critical thinking, and presentation skills.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Celebrate Diversity:</a:t>
            </a:r>
            <a:r>
              <a:rPr kumimoji="0" lang="en-US" altLang="en-US" sz="2400" b="0" i="0" u="none" strike="noStrike" cap="none" normalizeH="0" baseline="0" dirty="0">
                <a:ln>
                  <a:noFill/>
                </a:ln>
                <a:solidFill>
                  <a:schemeClr val="tx1"/>
                </a:solidFill>
                <a:effectLst/>
                <a:latin typeface="Arial" panose="020B0604020202020204" pitchFamily="34" charset="0"/>
              </a:rPr>
              <a:t> Learn about different perspectives and cultures within Canada.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Have Fun!</a:t>
            </a:r>
            <a:r>
              <a:rPr kumimoji="0" lang="en-US" altLang="en-US" sz="2400" b="0" i="0" u="none" strike="noStrike" cap="none" normalizeH="0" baseline="0" dirty="0">
                <a:ln>
                  <a:noFill/>
                </a:ln>
                <a:solidFill>
                  <a:schemeClr val="tx1"/>
                </a:solidFill>
                <a:effectLst/>
                <a:latin typeface="Arial" panose="020B0604020202020204" pitchFamily="34" charset="0"/>
              </a:rPr>
              <a:t> Creative freedom to express your findings through different formats. </a:t>
            </a:r>
          </a:p>
        </p:txBody>
      </p:sp>
    </p:spTree>
    <p:extLst>
      <p:ext uri="{BB962C8B-B14F-4D97-AF65-F5344CB8AC3E}">
        <p14:creationId xmlns:p14="http://schemas.microsoft.com/office/powerpoint/2010/main" val="106684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2774-DB92-4FBB-8FA4-D13A42E5AE50}"/>
              </a:ext>
            </a:extLst>
          </p:cNvPr>
          <p:cNvSpPr>
            <a:spLocks noGrp="1"/>
          </p:cNvSpPr>
          <p:nvPr>
            <p:ph type="title"/>
          </p:nvPr>
        </p:nvSpPr>
        <p:spPr/>
        <p:txBody>
          <a:bodyPr>
            <a:normAutofit fontScale="90000"/>
          </a:bodyPr>
          <a:lstStyle/>
          <a:p>
            <a:r>
              <a:rPr lang="en-US" sz="4800" dirty="0"/>
              <a:t>Types of Heritage </a:t>
            </a:r>
            <a:br>
              <a:rPr lang="en-US" sz="4800" dirty="0"/>
            </a:br>
            <a:r>
              <a:rPr lang="en-US" sz="4800" dirty="0"/>
              <a:t>Fair Projects</a:t>
            </a:r>
          </a:p>
        </p:txBody>
      </p:sp>
      <p:sp>
        <p:nvSpPr>
          <p:cNvPr id="3" name="Content Placeholder 2">
            <a:extLst>
              <a:ext uri="{FF2B5EF4-FFF2-40B4-BE49-F238E27FC236}">
                <a16:creationId xmlns:a16="http://schemas.microsoft.com/office/drawing/2014/main" id="{FB76A0BF-574E-4437-A82B-B9938F67B4E4}"/>
              </a:ext>
            </a:extLst>
          </p:cNvPr>
          <p:cNvSpPr>
            <a:spLocks noGrp="1"/>
          </p:cNvSpPr>
          <p:nvPr>
            <p:ph idx="1"/>
          </p:nvPr>
        </p:nvSpPr>
        <p:spPr>
          <a:xfrm>
            <a:off x="1430209" y="2610100"/>
            <a:ext cx="4028303" cy="3294576"/>
          </a:xfrm>
        </p:spPr>
        <p:txBody>
          <a:bodyPr>
            <a:normAutofit/>
          </a:bodyPr>
          <a:lstStyle/>
          <a:p>
            <a:pPr marL="0" indent="0">
              <a:buNone/>
            </a:pPr>
            <a:r>
              <a:rPr lang="en-US" sz="2800" b="1" dirty="0"/>
              <a:t>Poster Boards:</a:t>
            </a:r>
            <a:r>
              <a:rPr lang="en-US" sz="2800" dirty="0"/>
              <a:t> Visual displays with key facts and illustrations.</a:t>
            </a:r>
          </a:p>
        </p:txBody>
      </p:sp>
      <p:pic>
        <p:nvPicPr>
          <p:cNvPr id="3074" name="Picture 2" descr="Carnaval de Quebec (Freya Nostbakken &amp; Nikita Smitas) | Flickr">
            <a:extLst>
              <a:ext uri="{FF2B5EF4-FFF2-40B4-BE49-F238E27FC236}">
                <a16:creationId xmlns:a16="http://schemas.microsoft.com/office/drawing/2014/main" id="{3E774D94-7C39-4679-96C4-200295951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1929" y="866827"/>
            <a:ext cx="3641581" cy="48554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4BC5FF-CCB3-4F26-A069-EBC5E012CBC2}"/>
              </a:ext>
            </a:extLst>
          </p:cNvPr>
          <p:cNvSpPr/>
          <p:nvPr/>
        </p:nvSpPr>
        <p:spPr>
          <a:xfrm>
            <a:off x="6971929" y="5704621"/>
            <a:ext cx="5148649" cy="400110"/>
          </a:xfrm>
          <a:prstGeom prst="rect">
            <a:avLst/>
          </a:prstGeom>
        </p:spPr>
        <p:txBody>
          <a:bodyPr wrap="square">
            <a:spAutoFit/>
          </a:bodyPr>
          <a:lstStyle/>
          <a:p>
            <a:r>
              <a:rPr lang="en-US" sz="1000" i="1" dirty="0"/>
              <a:t>"</a:t>
            </a:r>
            <a:r>
              <a:rPr lang="en-US" sz="1000" i="1" dirty="0" err="1"/>
              <a:t>Carnaval</a:t>
            </a:r>
            <a:r>
              <a:rPr lang="en-US" sz="1000" i="1" dirty="0"/>
              <a:t> de Quebec (Freya </a:t>
            </a:r>
            <a:r>
              <a:rPr lang="en-US" sz="1000" i="1" dirty="0" err="1"/>
              <a:t>Nostbakken</a:t>
            </a:r>
            <a:r>
              <a:rPr lang="en-US" sz="1000" i="1" dirty="0"/>
              <a:t> &amp; Nikita </a:t>
            </a:r>
            <a:r>
              <a:rPr lang="en-US" sz="1000" i="1" dirty="0" err="1"/>
              <a:t>Smitas</a:t>
            </a:r>
            <a:r>
              <a:rPr lang="en-US" sz="1000" i="1" dirty="0"/>
              <a:t>)" by Heritage Saskatchewan, licensed under </a:t>
            </a:r>
            <a:r>
              <a:rPr lang="en-US" sz="1000" i="1" dirty="0">
                <a:hlinkClick r:id="rId3"/>
              </a:rPr>
              <a:t>CC BY 2.0</a:t>
            </a:r>
            <a:r>
              <a:rPr lang="en-US" sz="1000" i="1" dirty="0"/>
              <a:t>, via </a:t>
            </a:r>
            <a:r>
              <a:rPr lang="en-US" sz="1000" i="1" dirty="0">
                <a:hlinkClick r:id="rId4"/>
              </a:rPr>
              <a:t>Flickr</a:t>
            </a:r>
            <a:r>
              <a:rPr lang="en-US" sz="1000" i="1" dirty="0"/>
              <a:t>.</a:t>
            </a:r>
            <a:r>
              <a:rPr lang="en-US" sz="1000" dirty="0"/>
              <a:t>​</a:t>
            </a:r>
          </a:p>
        </p:txBody>
      </p:sp>
    </p:spTree>
    <p:extLst>
      <p:ext uri="{BB962C8B-B14F-4D97-AF65-F5344CB8AC3E}">
        <p14:creationId xmlns:p14="http://schemas.microsoft.com/office/powerpoint/2010/main" val="312908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2774-DB92-4FBB-8FA4-D13A42E5AE50}"/>
              </a:ext>
            </a:extLst>
          </p:cNvPr>
          <p:cNvSpPr>
            <a:spLocks noGrp="1"/>
          </p:cNvSpPr>
          <p:nvPr>
            <p:ph type="title"/>
          </p:nvPr>
        </p:nvSpPr>
        <p:spPr/>
        <p:txBody>
          <a:bodyPr>
            <a:normAutofit/>
          </a:bodyPr>
          <a:lstStyle/>
          <a:p>
            <a:r>
              <a:rPr lang="en-US" sz="4800" dirty="0"/>
              <a:t>Types of Heritage Fair Projects</a:t>
            </a:r>
          </a:p>
        </p:txBody>
      </p:sp>
      <p:sp>
        <p:nvSpPr>
          <p:cNvPr id="3" name="Content Placeholder 2">
            <a:extLst>
              <a:ext uri="{FF2B5EF4-FFF2-40B4-BE49-F238E27FC236}">
                <a16:creationId xmlns:a16="http://schemas.microsoft.com/office/drawing/2014/main" id="{FB76A0BF-574E-4437-A82B-B9938F67B4E4}"/>
              </a:ext>
            </a:extLst>
          </p:cNvPr>
          <p:cNvSpPr>
            <a:spLocks noGrp="1"/>
          </p:cNvSpPr>
          <p:nvPr>
            <p:ph idx="1"/>
          </p:nvPr>
        </p:nvSpPr>
        <p:spPr>
          <a:xfrm>
            <a:off x="8068962" y="2171769"/>
            <a:ext cx="3813761" cy="3294576"/>
          </a:xfrm>
        </p:spPr>
        <p:txBody>
          <a:bodyPr>
            <a:normAutofit/>
          </a:bodyPr>
          <a:lstStyle/>
          <a:p>
            <a:pPr marL="0" indent="0">
              <a:buNone/>
            </a:pPr>
            <a:r>
              <a:rPr lang="en-US" sz="2800" b="1" dirty="0"/>
              <a:t>Models &amp; Artifacts:</a:t>
            </a:r>
            <a:r>
              <a:rPr lang="en-US" sz="2800" dirty="0"/>
              <a:t> 3D models, dioramas, or recreated artifacts.</a:t>
            </a:r>
          </a:p>
        </p:txBody>
      </p:sp>
      <p:pic>
        <p:nvPicPr>
          <p:cNvPr id="1026" name="Picture 2" descr="2018 Provincial Heritage Fair booths and medal winners | Flickr">
            <a:extLst>
              <a:ext uri="{FF2B5EF4-FFF2-40B4-BE49-F238E27FC236}">
                <a16:creationId xmlns:a16="http://schemas.microsoft.com/office/drawing/2014/main" id="{30E0EA1F-6E95-4C66-AF7D-80862FCCE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664" y="2002559"/>
            <a:ext cx="6190735" cy="3482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234EDC7-794F-4021-BD88-5CEBA08D7AD7}"/>
              </a:ext>
            </a:extLst>
          </p:cNvPr>
          <p:cNvSpPr/>
          <p:nvPr/>
        </p:nvSpPr>
        <p:spPr>
          <a:xfrm>
            <a:off x="1581664" y="5484847"/>
            <a:ext cx="6096000" cy="400110"/>
          </a:xfrm>
          <a:prstGeom prst="rect">
            <a:avLst/>
          </a:prstGeom>
        </p:spPr>
        <p:txBody>
          <a:bodyPr>
            <a:spAutoFit/>
          </a:bodyPr>
          <a:lstStyle/>
          <a:p>
            <a:r>
              <a:rPr lang="en-US" sz="1000" dirty="0"/>
              <a:t>"2018 Provincial Heritage Fair booths and medal winners" by Government of Prince Edward Island, licensed under </a:t>
            </a:r>
            <a:r>
              <a:rPr lang="en-US" sz="1000" dirty="0">
                <a:hlinkClick r:id="rId3"/>
              </a:rPr>
              <a:t>CC BY 2.0</a:t>
            </a:r>
            <a:r>
              <a:rPr lang="en-US" sz="1000" dirty="0"/>
              <a:t>, via </a:t>
            </a:r>
            <a:r>
              <a:rPr lang="en-US" sz="1000" dirty="0">
                <a:hlinkClick r:id="rId4"/>
              </a:rPr>
              <a:t>Flickr</a:t>
            </a:r>
            <a:r>
              <a:rPr lang="en-US" sz="1000" dirty="0"/>
              <a:t>.</a:t>
            </a:r>
          </a:p>
        </p:txBody>
      </p:sp>
    </p:spTree>
    <p:extLst>
      <p:ext uri="{BB962C8B-B14F-4D97-AF65-F5344CB8AC3E}">
        <p14:creationId xmlns:p14="http://schemas.microsoft.com/office/powerpoint/2010/main" val="236057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2774-DB92-4FBB-8FA4-D13A42E5AE50}"/>
              </a:ext>
            </a:extLst>
          </p:cNvPr>
          <p:cNvSpPr>
            <a:spLocks noGrp="1"/>
          </p:cNvSpPr>
          <p:nvPr>
            <p:ph type="title"/>
          </p:nvPr>
        </p:nvSpPr>
        <p:spPr/>
        <p:txBody>
          <a:bodyPr>
            <a:normAutofit/>
          </a:bodyPr>
          <a:lstStyle/>
          <a:p>
            <a:r>
              <a:rPr lang="en-US" sz="4800" dirty="0"/>
              <a:t>Types of Heritage Fair Projects</a:t>
            </a:r>
          </a:p>
        </p:txBody>
      </p:sp>
      <p:sp>
        <p:nvSpPr>
          <p:cNvPr id="3" name="Content Placeholder 2">
            <a:extLst>
              <a:ext uri="{FF2B5EF4-FFF2-40B4-BE49-F238E27FC236}">
                <a16:creationId xmlns:a16="http://schemas.microsoft.com/office/drawing/2014/main" id="{FB76A0BF-574E-4437-A82B-B9938F67B4E4}"/>
              </a:ext>
            </a:extLst>
          </p:cNvPr>
          <p:cNvSpPr>
            <a:spLocks noGrp="1"/>
          </p:cNvSpPr>
          <p:nvPr>
            <p:ph idx="1"/>
          </p:nvPr>
        </p:nvSpPr>
        <p:spPr>
          <a:xfrm>
            <a:off x="7092778" y="2171769"/>
            <a:ext cx="3640767" cy="3294576"/>
          </a:xfrm>
        </p:spPr>
        <p:txBody>
          <a:bodyPr>
            <a:normAutofit/>
          </a:bodyPr>
          <a:lstStyle/>
          <a:p>
            <a:pPr marL="0" indent="0">
              <a:buNone/>
            </a:pPr>
            <a:r>
              <a:rPr lang="en-US" sz="2800" b="1" dirty="0"/>
              <a:t>Digital Presentations:</a:t>
            </a:r>
            <a:r>
              <a:rPr lang="en-US" sz="2800" dirty="0"/>
              <a:t> Slideshows, videos, or interactive websites.</a:t>
            </a:r>
          </a:p>
        </p:txBody>
      </p:sp>
      <p:pic>
        <p:nvPicPr>
          <p:cNvPr id="12290" name="Picture 2" descr="File:Flight simulator at the 2013 Dundalk Heritage Fair in Maryland.jpg -  Wikimedia Commons">
            <a:extLst>
              <a:ext uri="{FF2B5EF4-FFF2-40B4-BE49-F238E27FC236}">
                <a16:creationId xmlns:a16="http://schemas.microsoft.com/office/drawing/2014/main" id="{947BECAF-4F83-4C2D-A048-D944FC578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70" y="1951857"/>
            <a:ext cx="4766258" cy="37940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25A6F9E-F400-4DE2-905B-EE8B3785C64A}"/>
              </a:ext>
            </a:extLst>
          </p:cNvPr>
          <p:cNvSpPr/>
          <p:nvPr/>
        </p:nvSpPr>
        <p:spPr>
          <a:xfrm>
            <a:off x="996778" y="5704621"/>
            <a:ext cx="6096000" cy="400110"/>
          </a:xfrm>
          <a:prstGeom prst="rect">
            <a:avLst/>
          </a:prstGeom>
        </p:spPr>
        <p:txBody>
          <a:bodyPr>
            <a:spAutoFit/>
          </a:bodyPr>
          <a:lstStyle/>
          <a:p>
            <a:r>
              <a:rPr lang="en-US" sz="1000" b="1" dirty="0"/>
              <a:t>“Flight simulator at the 2013 Dundalk Heritage Fair in Maryland”</a:t>
            </a:r>
            <a:r>
              <a:rPr lang="en-US" sz="1000" dirty="0"/>
              <a:t> by </a:t>
            </a:r>
            <a:r>
              <a:rPr lang="en-US" sz="1000" i="1" dirty="0"/>
              <a:t>Mdmetzger22</a:t>
            </a:r>
            <a:r>
              <a:rPr lang="en-US" sz="1000" dirty="0"/>
              <a:t> is licensed under CC BY-SA 3.0, via </a:t>
            </a:r>
            <a:r>
              <a:rPr lang="en-US" sz="1000" dirty="0">
                <a:hlinkClick r:id="rId3"/>
              </a:rPr>
              <a:t>Wikimedia Commons</a:t>
            </a:r>
            <a:r>
              <a:rPr lang="en-US" sz="1000" dirty="0"/>
              <a:t>.</a:t>
            </a:r>
          </a:p>
        </p:txBody>
      </p:sp>
    </p:spTree>
    <p:extLst>
      <p:ext uri="{BB962C8B-B14F-4D97-AF65-F5344CB8AC3E}">
        <p14:creationId xmlns:p14="http://schemas.microsoft.com/office/powerpoint/2010/main" val="31763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2774-DB92-4FBB-8FA4-D13A42E5AE50}"/>
              </a:ext>
            </a:extLst>
          </p:cNvPr>
          <p:cNvSpPr>
            <a:spLocks noGrp="1"/>
          </p:cNvSpPr>
          <p:nvPr>
            <p:ph type="title"/>
          </p:nvPr>
        </p:nvSpPr>
        <p:spPr/>
        <p:txBody>
          <a:bodyPr>
            <a:normAutofit/>
          </a:bodyPr>
          <a:lstStyle/>
          <a:p>
            <a:r>
              <a:rPr lang="en-US" sz="4800" dirty="0"/>
              <a:t>Types of Heritage Fair Projects</a:t>
            </a:r>
          </a:p>
        </p:txBody>
      </p:sp>
      <p:sp>
        <p:nvSpPr>
          <p:cNvPr id="3" name="Content Placeholder 2">
            <a:extLst>
              <a:ext uri="{FF2B5EF4-FFF2-40B4-BE49-F238E27FC236}">
                <a16:creationId xmlns:a16="http://schemas.microsoft.com/office/drawing/2014/main" id="{FB76A0BF-574E-4437-A82B-B9938F67B4E4}"/>
              </a:ext>
            </a:extLst>
          </p:cNvPr>
          <p:cNvSpPr>
            <a:spLocks noGrp="1"/>
          </p:cNvSpPr>
          <p:nvPr>
            <p:ph idx="1"/>
          </p:nvPr>
        </p:nvSpPr>
        <p:spPr>
          <a:xfrm>
            <a:off x="1008515" y="2207552"/>
            <a:ext cx="4504411" cy="3294576"/>
          </a:xfrm>
        </p:spPr>
        <p:txBody>
          <a:bodyPr>
            <a:normAutofit/>
          </a:bodyPr>
          <a:lstStyle/>
          <a:p>
            <a:pPr marL="0" indent="0">
              <a:buNone/>
            </a:pPr>
            <a:r>
              <a:rPr lang="en-US" sz="2800" b="1" dirty="0"/>
              <a:t>Performances:</a:t>
            </a:r>
            <a:r>
              <a:rPr lang="en-US" sz="2800" dirty="0"/>
              <a:t> Skits, storytelling, or interviews to bring history to life.</a:t>
            </a:r>
          </a:p>
        </p:txBody>
      </p:sp>
      <p:pic>
        <p:nvPicPr>
          <p:cNvPr id="2050" name="Picture 2" descr="Taya Nordmarken &amp; Lacey Wiebe | Heritage Saskatchewan | Flickr">
            <a:extLst>
              <a:ext uri="{FF2B5EF4-FFF2-40B4-BE49-F238E27FC236}">
                <a16:creationId xmlns:a16="http://schemas.microsoft.com/office/drawing/2014/main" id="{E21EB4C6-B384-4F36-A87B-37CDC0B34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70" y="2002559"/>
            <a:ext cx="6557814" cy="36887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A0F01CF-D9AD-4D61-AFE2-7E674B9D07C6}"/>
              </a:ext>
            </a:extLst>
          </p:cNvPr>
          <p:cNvSpPr/>
          <p:nvPr/>
        </p:nvSpPr>
        <p:spPr>
          <a:xfrm>
            <a:off x="5391170" y="5707122"/>
            <a:ext cx="6096000" cy="400110"/>
          </a:xfrm>
          <a:prstGeom prst="rect">
            <a:avLst/>
          </a:prstGeom>
        </p:spPr>
        <p:txBody>
          <a:bodyPr>
            <a:spAutoFit/>
          </a:bodyPr>
          <a:lstStyle/>
          <a:p>
            <a:r>
              <a:rPr lang="en-US" sz="1000" dirty="0"/>
              <a:t>"2017 Provincial Heritage Fair" by Government of Prince Edward Island, licensed under </a:t>
            </a:r>
            <a:r>
              <a:rPr lang="en-US" sz="1000" dirty="0">
                <a:hlinkClick r:id="rId3"/>
              </a:rPr>
              <a:t>CC BY 2.0</a:t>
            </a:r>
            <a:r>
              <a:rPr lang="en-US" sz="1000" dirty="0"/>
              <a:t>, via </a:t>
            </a:r>
            <a:r>
              <a:rPr lang="en-US" sz="1000" dirty="0">
                <a:hlinkClick r:id="rId4"/>
              </a:rPr>
              <a:t>Flickr</a:t>
            </a:r>
            <a:r>
              <a:rPr lang="en-US" sz="1000" dirty="0"/>
              <a:t>.</a:t>
            </a:r>
          </a:p>
        </p:txBody>
      </p:sp>
    </p:spTree>
    <p:extLst>
      <p:ext uri="{BB962C8B-B14F-4D97-AF65-F5344CB8AC3E}">
        <p14:creationId xmlns:p14="http://schemas.microsoft.com/office/powerpoint/2010/main" val="334520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665A-C2D9-473F-B3ED-F845056802A2}"/>
              </a:ext>
            </a:extLst>
          </p:cNvPr>
          <p:cNvSpPr>
            <a:spLocks noGrp="1"/>
          </p:cNvSpPr>
          <p:nvPr>
            <p:ph type="title"/>
          </p:nvPr>
        </p:nvSpPr>
        <p:spPr/>
        <p:txBody>
          <a:bodyPr>
            <a:normAutofit/>
          </a:bodyPr>
          <a:lstStyle/>
          <a:p>
            <a:r>
              <a:rPr lang="en-US" sz="4800" dirty="0"/>
              <a:t>Choosing a Topic</a:t>
            </a:r>
          </a:p>
        </p:txBody>
      </p:sp>
      <p:sp>
        <p:nvSpPr>
          <p:cNvPr id="3" name="Content Placeholder 2">
            <a:extLst>
              <a:ext uri="{FF2B5EF4-FFF2-40B4-BE49-F238E27FC236}">
                <a16:creationId xmlns:a16="http://schemas.microsoft.com/office/drawing/2014/main" id="{76A875AB-90BE-4EB4-9055-A871449DC0E0}"/>
              </a:ext>
            </a:extLst>
          </p:cNvPr>
          <p:cNvSpPr>
            <a:spLocks noGrp="1"/>
          </p:cNvSpPr>
          <p:nvPr>
            <p:ph idx="1"/>
          </p:nvPr>
        </p:nvSpPr>
        <p:spPr>
          <a:xfrm>
            <a:off x="1130271" y="2171769"/>
            <a:ext cx="3478800" cy="3294576"/>
          </a:xfrm>
        </p:spPr>
        <p:txBody>
          <a:bodyPr>
            <a:normAutofit/>
          </a:bodyPr>
          <a:lstStyle/>
          <a:p>
            <a:pPr marL="0" indent="0">
              <a:buNone/>
            </a:pPr>
            <a:r>
              <a:rPr lang="en-US" sz="2800" b="1" dirty="0"/>
              <a:t>Canadian History &amp; Events:</a:t>
            </a:r>
            <a:r>
              <a:rPr lang="en-US" sz="2800" dirty="0"/>
              <a:t> Explore important milestones and movements.</a:t>
            </a:r>
          </a:p>
        </p:txBody>
      </p:sp>
      <p:pic>
        <p:nvPicPr>
          <p:cNvPr id="5122" name="Picture 2" descr="Gold Medalists, Team Canada | The Canadian Women's National … | Flickr">
            <a:extLst>
              <a:ext uri="{FF2B5EF4-FFF2-40B4-BE49-F238E27FC236}">
                <a16:creationId xmlns:a16="http://schemas.microsoft.com/office/drawing/2014/main" id="{672BD7BA-6E6B-4FBA-9CAF-41EDB47198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97" t="23312" r="20270" b="7928"/>
          <a:stretch/>
        </p:blipFill>
        <p:spPr bwMode="auto">
          <a:xfrm>
            <a:off x="6096000" y="1731311"/>
            <a:ext cx="5177481" cy="33953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8637834-0C49-4720-A059-CE249F94F55D}"/>
              </a:ext>
            </a:extLst>
          </p:cNvPr>
          <p:cNvSpPr/>
          <p:nvPr/>
        </p:nvSpPr>
        <p:spPr>
          <a:xfrm>
            <a:off x="6096000" y="5220124"/>
            <a:ext cx="6096000" cy="246221"/>
          </a:xfrm>
          <a:prstGeom prst="rect">
            <a:avLst/>
          </a:prstGeom>
        </p:spPr>
        <p:txBody>
          <a:bodyPr>
            <a:spAutoFit/>
          </a:bodyPr>
          <a:lstStyle/>
          <a:p>
            <a:r>
              <a:rPr lang="en-US" sz="1000" dirty="0"/>
              <a:t>"Canada Women 2010 Winter Olympics" by </a:t>
            </a:r>
            <a:r>
              <a:rPr lang="en-US" sz="1000" dirty="0" err="1"/>
              <a:t>s.yume</a:t>
            </a:r>
            <a:r>
              <a:rPr lang="en-US" sz="1000" dirty="0"/>
              <a:t>, licensed under </a:t>
            </a:r>
            <a:r>
              <a:rPr lang="en-US" sz="1000" dirty="0">
                <a:hlinkClick r:id="rId3"/>
              </a:rPr>
              <a:t>CC BY 2.0</a:t>
            </a:r>
            <a:r>
              <a:rPr lang="en-US" sz="1000" dirty="0"/>
              <a:t>, via </a:t>
            </a:r>
            <a:r>
              <a:rPr lang="en-US" sz="1000" dirty="0">
                <a:hlinkClick r:id="rId4"/>
              </a:rPr>
              <a:t>Flickr</a:t>
            </a:r>
            <a:r>
              <a:rPr lang="en-US" sz="1000" dirty="0"/>
              <a:t>.</a:t>
            </a:r>
          </a:p>
        </p:txBody>
      </p:sp>
    </p:spTree>
    <p:extLst>
      <p:ext uri="{BB962C8B-B14F-4D97-AF65-F5344CB8AC3E}">
        <p14:creationId xmlns:p14="http://schemas.microsoft.com/office/powerpoint/2010/main" val="173346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665A-C2D9-473F-B3ED-F845056802A2}"/>
              </a:ext>
            </a:extLst>
          </p:cNvPr>
          <p:cNvSpPr>
            <a:spLocks noGrp="1"/>
          </p:cNvSpPr>
          <p:nvPr>
            <p:ph type="title"/>
          </p:nvPr>
        </p:nvSpPr>
        <p:spPr/>
        <p:txBody>
          <a:bodyPr>
            <a:normAutofit/>
          </a:bodyPr>
          <a:lstStyle/>
          <a:p>
            <a:r>
              <a:rPr lang="en-US" sz="4800" dirty="0"/>
              <a:t>Choosing a Topic</a:t>
            </a:r>
          </a:p>
        </p:txBody>
      </p:sp>
      <p:sp>
        <p:nvSpPr>
          <p:cNvPr id="3" name="Content Placeholder 2">
            <a:extLst>
              <a:ext uri="{FF2B5EF4-FFF2-40B4-BE49-F238E27FC236}">
                <a16:creationId xmlns:a16="http://schemas.microsoft.com/office/drawing/2014/main" id="{76A875AB-90BE-4EB4-9055-A871449DC0E0}"/>
              </a:ext>
            </a:extLst>
          </p:cNvPr>
          <p:cNvSpPr>
            <a:spLocks noGrp="1"/>
          </p:cNvSpPr>
          <p:nvPr>
            <p:ph idx="1"/>
          </p:nvPr>
        </p:nvSpPr>
        <p:spPr>
          <a:xfrm>
            <a:off x="8143103" y="2171769"/>
            <a:ext cx="3751977" cy="3294576"/>
          </a:xfrm>
        </p:spPr>
        <p:txBody>
          <a:bodyPr>
            <a:normAutofit/>
          </a:bodyPr>
          <a:lstStyle/>
          <a:p>
            <a:pPr marL="0" indent="0">
              <a:buNone/>
            </a:pPr>
            <a:r>
              <a:rPr lang="en-US" sz="2800" b="1" dirty="0"/>
              <a:t>Cultural Heritage:</a:t>
            </a:r>
            <a:r>
              <a:rPr lang="en-US" sz="2800" dirty="0"/>
              <a:t> Highlight traditions, languages, and customs of various communities.</a:t>
            </a:r>
          </a:p>
        </p:txBody>
      </p:sp>
      <p:pic>
        <p:nvPicPr>
          <p:cNvPr id="6148" name="Picture 4" descr="File:Mikmaq.jpg - Wikimedia Commons">
            <a:extLst>
              <a:ext uri="{FF2B5EF4-FFF2-40B4-BE49-F238E27FC236}">
                <a16:creationId xmlns:a16="http://schemas.microsoft.com/office/drawing/2014/main" id="{68C4725D-B067-4958-9261-E494C1092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848" y="1778629"/>
            <a:ext cx="5670100" cy="37819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660DAA9-C9D0-4CF4-B022-68C8308E1D5E}"/>
              </a:ext>
            </a:extLst>
          </p:cNvPr>
          <p:cNvSpPr/>
          <p:nvPr/>
        </p:nvSpPr>
        <p:spPr>
          <a:xfrm>
            <a:off x="1213848" y="5658455"/>
            <a:ext cx="6096000" cy="246221"/>
          </a:xfrm>
          <a:prstGeom prst="rect">
            <a:avLst/>
          </a:prstGeom>
        </p:spPr>
        <p:txBody>
          <a:bodyPr>
            <a:spAutoFit/>
          </a:bodyPr>
          <a:lstStyle/>
          <a:p>
            <a:r>
              <a:rPr lang="en-US" sz="1000" dirty="0"/>
              <a:t>Image titled "Mi'kmaq," sourced from </a:t>
            </a:r>
            <a:r>
              <a:rPr lang="en-US" sz="1000" dirty="0">
                <a:hlinkClick r:id="rId3"/>
              </a:rPr>
              <a:t>Wikimedia Commons</a:t>
            </a:r>
            <a:r>
              <a:rPr lang="en-US" sz="1000" dirty="0"/>
              <a:t>. This image is in the public domain.</a:t>
            </a:r>
          </a:p>
        </p:txBody>
      </p:sp>
    </p:spTree>
    <p:extLst>
      <p:ext uri="{BB962C8B-B14F-4D97-AF65-F5344CB8AC3E}">
        <p14:creationId xmlns:p14="http://schemas.microsoft.com/office/powerpoint/2010/main" val="19744667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TM10001114[[fn=Gallery]]</Template>
  <TotalTime>4149</TotalTime>
  <Words>810</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Gallery</vt:lpstr>
      <vt:lpstr>Heritage Fair: An Introduction</vt:lpstr>
      <vt:lpstr>Introduction to Heritage Fairs</vt:lpstr>
      <vt:lpstr>Why Participate in a Heritage Fair?</vt:lpstr>
      <vt:lpstr>Types of Heritage  Fair Projects</vt:lpstr>
      <vt:lpstr>Types of Heritage Fair Projects</vt:lpstr>
      <vt:lpstr>Types of Heritage Fair Projects</vt:lpstr>
      <vt:lpstr>Types of Heritage Fair Projects</vt:lpstr>
      <vt:lpstr>Choosing a Topic</vt:lpstr>
      <vt:lpstr>Choosing a Topic</vt:lpstr>
      <vt:lpstr>Choosing a Topic</vt:lpstr>
      <vt:lpstr>Choosing a Topic</vt:lpstr>
      <vt:lpstr>Researching Your Topic</vt:lpstr>
      <vt:lpstr>Creating Your Project</vt:lpstr>
      <vt:lpstr>Presenting Your Project</vt:lpstr>
      <vt:lpstr>What Happens After?</vt:lpstr>
      <vt:lpstr>Frequently Asked Questions</vt:lpstr>
      <vt:lpstr>Get Ready for Your Heritage Fair!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Heritage Fair</dc:title>
  <dc:creator>Colin MacKenzie</dc:creator>
  <cp:lastModifiedBy>Colin MacKenzie</cp:lastModifiedBy>
  <cp:revision>16</cp:revision>
  <dcterms:created xsi:type="dcterms:W3CDTF">2025-03-18T15:20:11Z</dcterms:created>
  <dcterms:modified xsi:type="dcterms:W3CDTF">2025-07-10T23:33:02Z</dcterms:modified>
</cp:coreProperties>
</file>